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8" r:id="rId2"/>
  </p:sldMasterIdLst>
  <p:notesMasterIdLst>
    <p:notesMasterId r:id="rId28"/>
  </p:notesMasterIdLst>
  <p:sldIdLst>
    <p:sldId id="257" r:id="rId3"/>
    <p:sldId id="259" r:id="rId4"/>
    <p:sldId id="275" r:id="rId5"/>
    <p:sldId id="328" r:id="rId6"/>
    <p:sldId id="277" r:id="rId7"/>
    <p:sldId id="341" r:id="rId8"/>
    <p:sldId id="278" r:id="rId9"/>
    <p:sldId id="344" r:id="rId10"/>
    <p:sldId id="345" r:id="rId11"/>
    <p:sldId id="346" r:id="rId12"/>
    <p:sldId id="342" r:id="rId13"/>
    <p:sldId id="349" r:id="rId14"/>
    <p:sldId id="350" r:id="rId15"/>
    <p:sldId id="348" r:id="rId16"/>
    <p:sldId id="353" r:id="rId17"/>
    <p:sldId id="282" r:id="rId18"/>
    <p:sldId id="351" r:id="rId19"/>
    <p:sldId id="347" r:id="rId20"/>
    <p:sldId id="352" r:id="rId21"/>
    <p:sldId id="339" r:id="rId22"/>
    <p:sldId id="340" r:id="rId23"/>
    <p:sldId id="311" r:id="rId24"/>
    <p:sldId id="314" r:id="rId25"/>
    <p:sldId id="273" r:id="rId26"/>
    <p:sldId id="287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3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ndesa\Pictures\HHH\CASCADA\2015\PRESENT%20MARZO\SALVAR%20OK%20311215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6886474580399"/>
          <c:y val="7.6186680583890803E-2"/>
          <c:w val="0.81454229397657796"/>
          <c:h val="0.76576278513176499"/>
        </c:manualLayout>
      </c:layout>
      <c:lineChart>
        <c:grouping val="standar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Consejería</c:v>
                </c:pt>
              </c:strCache>
            </c:strRef>
          </c:tx>
          <c:spPr>
            <a:ln w="101600">
              <a:solidFill>
                <a:srgbClr val="C00000"/>
              </a:solidFill>
            </a:ln>
          </c:spPr>
          <c:marker>
            <c:symbol val="diamond"/>
            <c:size val="8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rgbClr val="CCCC00"/>
                </a:solidFill>
              </a:ln>
            </c:spPr>
          </c:marker>
          <c:dPt>
            <c:idx val="11"/>
            <c:bubble3D val="0"/>
            <c:spPr>
              <a:ln w="1016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562-46CA-A770-D0282C04647B}"/>
              </c:ext>
            </c:extLst>
          </c:dPt>
          <c:dLbls>
            <c:dLbl>
              <c:idx val="0"/>
              <c:layout>
                <c:manualLayout>
                  <c:x val="-1.44004285204682E-2"/>
                  <c:y val="-2.901002309795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62-46CA-A770-D0282C04647B}"/>
                </c:ext>
              </c:extLst>
            </c:dLbl>
            <c:dLbl>
              <c:idx val="1"/>
              <c:layout>
                <c:manualLayout>
                  <c:x val="-1.44004285204682E-2"/>
                  <c:y val="-2.901002309795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62-46CA-A770-D0282C04647B}"/>
                </c:ext>
              </c:extLst>
            </c:dLbl>
            <c:dLbl>
              <c:idx val="2"/>
              <c:layout>
                <c:manualLayout>
                  <c:x val="-2.7203363553555002E-2"/>
                  <c:y val="-4.4955796998307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62-46CA-A770-D0282C04647B}"/>
                </c:ext>
              </c:extLst>
            </c:dLbl>
            <c:dLbl>
              <c:idx val="3"/>
              <c:layout>
                <c:manualLayout>
                  <c:x val="-3.4561028449123801E-2"/>
                  <c:y val="-4.483367206048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62-46CA-A770-D0282C04647B}"/>
                </c:ext>
              </c:extLst>
            </c:dLbl>
            <c:dLbl>
              <c:idx val="4"/>
              <c:layout>
                <c:manualLayout>
                  <c:x val="-5.7601714081872901E-3"/>
                  <c:y val="1.318637413543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62-46CA-A770-D0282C04647B}"/>
                </c:ext>
              </c:extLst>
            </c:dLbl>
            <c:dLbl>
              <c:idx val="7"/>
              <c:layout>
                <c:manualLayout>
                  <c:x val="0"/>
                  <c:y val="1.07120452520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62-46CA-A770-D0282C04647B}"/>
                </c:ext>
              </c:extLst>
            </c:dLbl>
            <c:dLbl>
              <c:idx val="8"/>
              <c:layout>
                <c:manualLayout>
                  <c:x val="-1.4916525595877099E-2"/>
                  <c:y val="4.14170681368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562-46CA-A770-D0282C04647B}"/>
                </c:ext>
              </c:extLst>
            </c:dLbl>
            <c:dLbl>
              <c:idx val="9"/>
              <c:layout>
                <c:manualLayout>
                  <c:x val="-1.52614464721724E-2"/>
                  <c:y val="2.786080667183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562-46CA-A770-D0282C04647B}"/>
                </c:ext>
              </c:extLst>
            </c:dLbl>
            <c:dLbl>
              <c:idx val="10"/>
              <c:layout>
                <c:manualLayout>
                  <c:x val="-1.5943347952569201E-2"/>
                  <c:y val="3.48141470692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562-46CA-A770-D0282C04647B}"/>
                </c:ext>
              </c:extLst>
            </c:dLbl>
            <c:dLbl>
              <c:idx val="11"/>
              <c:layout>
                <c:manualLayout>
                  <c:x val="-1.4517404112970599E-2"/>
                  <c:y val="3.7492158382228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62-46CA-A770-D0282C04647B}"/>
                </c:ext>
              </c:extLst>
            </c:dLbl>
            <c:dLbl>
              <c:idx val="12"/>
              <c:layout>
                <c:manualLayout>
                  <c:x val="-1.4724610365940199E-3"/>
                  <c:y val="-5.3560226260325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562-46CA-A770-D0282C04647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Hoja1!$B$4:$B$16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Hoja1!$C$4:$C$16</c:f>
              <c:numCache>
                <c:formatCode>#,##0</c:formatCode>
                <c:ptCount val="13"/>
                <c:pt idx="0">
                  <c:v>2850</c:v>
                </c:pt>
                <c:pt idx="1">
                  <c:v>2691</c:v>
                </c:pt>
                <c:pt idx="2">
                  <c:v>3450</c:v>
                </c:pt>
                <c:pt idx="3">
                  <c:v>6398</c:v>
                </c:pt>
                <c:pt idx="4">
                  <c:v>8820</c:v>
                </c:pt>
                <c:pt idx="5">
                  <c:v>12029</c:v>
                </c:pt>
                <c:pt idx="6">
                  <c:v>15827</c:v>
                </c:pt>
                <c:pt idx="7">
                  <c:v>18927</c:v>
                </c:pt>
                <c:pt idx="8">
                  <c:v>22756</c:v>
                </c:pt>
                <c:pt idx="9">
                  <c:v>27648</c:v>
                </c:pt>
                <c:pt idx="10">
                  <c:v>31031</c:v>
                </c:pt>
                <c:pt idx="11">
                  <c:v>32496</c:v>
                </c:pt>
                <c:pt idx="12">
                  <c:v>35890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562-46CA-A770-D0282C04647B}"/>
            </c:ext>
          </c:extLst>
        </c:ser>
        <c:ser>
          <c:idx val="1"/>
          <c:order val="1"/>
          <c:tx>
            <c:strRef>
              <c:f>Hoja1!$D$3</c:f>
              <c:strCache>
                <c:ptCount val="1"/>
                <c:pt idx="0">
                  <c:v>Otros programas</c:v>
                </c:pt>
              </c:strCache>
            </c:strRef>
          </c:tx>
          <c:spPr>
            <a:ln w="101600">
              <a:solidFill>
                <a:schemeClr val="tx2">
                  <a:lumMod val="75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5"/>
              </a:solidFill>
            </c:spPr>
          </c:marker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D-9562-46CA-A770-D0282C04647B}"/>
              </c:ext>
            </c:extLst>
          </c:dPt>
          <c:dLbls>
            <c:dLbl>
              <c:idx val="6"/>
              <c:layout>
                <c:manualLayout>
                  <c:x val="-3.27917732502205E-2"/>
                  <c:y val="3.7492158382228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562-46CA-A770-D0282C04647B}"/>
                </c:ext>
              </c:extLst>
            </c:dLbl>
            <c:dLbl>
              <c:idx val="7"/>
              <c:layout>
                <c:manualLayout>
                  <c:x val="-3.3228646652114398E-2"/>
                  <c:y val="4.417798860019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562-46CA-A770-D0282C04647B}"/>
                </c:ext>
              </c:extLst>
            </c:dLbl>
            <c:dLbl>
              <c:idx val="8"/>
              <c:layout>
                <c:manualLayout>
                  <c:x val="-2.97159043106935E-2"/>
                  <c:y val="5.52225401033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562-46CA-A770-D0282C04647B}"/>
                </c:ext>
              </c:extLst>
            </c:dLbl>
            <c:dLbl>
              <c:idx val="9"/>
              <c:layout>
                <c:manualLayout>
                  <c:x val="-3.3091199398430998E-2"/>
                  <c:y val="4.6939343888417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562-46CA-A770-D0282C04647B}"/>
                </c:ext>
              </c:extLst>
            </c:dLbl>
            <c:dLbl>
              <c:idx val="10"/>
              <c:layout>
                <c:manualLayout>
                  <c:x val="-3.2501126550649101E-2"/>
                  <c:y val="3.7492158382228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562-46CA-A770-D0282C04647B}"/>
                </c:ext>
              </c:extLst>
            </c:dLbl>
            <c:dLbl>
              <c:idx val="11"/>
              <c:layout>
                <c:manualLayout>
                  <c:x val="-2.6743425535731901E-2"/>
                  <c:y val="3.48141470692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562-46CA-A770-D0282C04647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Hoja1!$B$4:$B$16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Hoja1!$D$4:$D$16</c:f>
              <c:numCache>
                <c:formatCode>General</c:formatCode>
                <c:ptCount val="13"/>
                <c:pt idx="6" formatCode="#,##0">
                  <c:v>3656</c:v>
                </c:pt>
                <c:pt idx="7" formatCode="#,##0">
                  <c:v>4502</c:v>
                </c:pt>
                <c:pt idx="8" formatCode="#,##0">
                  <c:v>5420</c:v>
                </c:pt>
                <c:pt idx="9" formatCode="#,##0">
                  <c:v>5733</c:v>
                </c:pt>
                <c:pt idx="10" formatCode="#,##0">
                  <c:v>3112</c:v>
                </c:pt>
                <c:pt idx="11" formatCode="#,##0">
                  <c:v>3129</c:v>
                </c:pt>
                <c:pt idx="12" formatCode="#,##0">
                  <c:v>3042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9562-46CA-A770-D0282C046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667800"/>
        <c:axId val="2141108008"/>
      </c:lineChart>
      <c:catAx>
        <c:axId val="21426678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lang="en-US" sz="1400" b="1">
                <a:solidFill>
                  <a:schemeClr val="tx1"/>
                </a:solidFill>
                <a:latin typeface="Calibri" pitchFamily="34" charset="0"/>
              </a:defRPr>
            </a:pPr>
            <a:endParaRPr lang="en-US"/>
          </a:p>
        </c:txPr>
        <c:crossAx val="2141108008"/>
        <c:crosses val="autoZero"/>
        <c:auto val="1"/>
        <c:lblAlgn val="ctr"/>
        <c:lblOffset val="100"/>
        <c:noMultiLvlLbl val="0"/>
      </c:catAx>
      <c:valAx>
        <c:axId val="214110800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200" b="1">
                <a:solidFill>
                  <a:schemeClr val="tx1"/>
                </a:solidFill>
                <a:latin typeface="Calibri" pitchFamily="34" charset="0"/>
              </a:defRPr>
            </a:pPr>
            <a:endParaRPr lang="en-US"/>
          </a:p>
        </c:txPr>
        <c:crossAx val="2142667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4587812686566"/>
          <c:y val="0.93329137079386204"/>
          <c:w val="0.35985881069669901"/>
          <c:h val="6.1377278022910702E-2"/>
        </c:manualLayout>
      </c:layout>
      <c:overlay val="0"/>
      <c:txPr>
        <a:bodyPr/>
        <a:lstStyle/>
        <a:p>
          <a:pPr>
            <a:defRPr lang="en-US" sz="120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93458214134597E-2"/>
          <c:y val="4.9687232416697202E-2"/>
          <c:w val="0.92310654178586504"/>
          <c:h val="0.75881808470650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8000FF"/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185-4D3D-86C3-8181A9C4113C}"/>
              </c:ext>
            </c:extLst>
          </c:dPt>
          <c:cat>
            <c:strRef>
              <c:f>Hoja1!$A$2:$A$6</c:f>
              <c:strCache>
                <c:ptCount val="4"/>
                <c:pt idx="0">
                  <c:v>Diagnosed</c:v>
                </c:pt>
                <c:pt idx="1">
                  <c:v>Linked to care</c:v>
                </c:pt>
                <c:pt idx="2">
                  <c:v>ARV</c:v>
                </c:pt>
                <c:pt idx="3">
                  <c:v>VL&lt;40</c:v>
                </c:pt>
              </c:strCache>
            </c:strRef>
          </c:cat>
          <c:val>
            <c:numRef>
              <c:f>Hoja1!$B$2:$B$6</c:f>
              <c:numCache>
                <c:formatCode>0</c:formatCode>
                <c:ptCount val="5"/>
                <c:pt idx="0">
                  <c:v>100</c:v>
                </c:pt>
                <c:pt idx="1">
                  <c:v>82.8</c:v>
                </c:pt>
                <c:pt idx="2">
                  <c:v>74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6-4562-BAB8-AAF6B84BA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145012888"/>
        <c:axId val="-2145009784"/>
      </c:barChart>
      <c:catAx>
        <c:axId val="-2145012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5009784"/>
        <c:crosses val="autoZero"/>
        <c:auto val="1"/>
        <c:lblAlgn val="ctr"/>
        <c:lblOffset val="100"/>
        <c:noMultiLvlLbl val="0"/>
      </c:catAx>
      <c:valAx>
        <c:axId val="-2145009784"/>
        <c:scaling>
          <c:orientation val="minMax"/>
          <c:max val="10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5012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457413939211298E-2"/>
          <c:y val="2.8577920039303199E-2"/>
          <c:w val="0.95524012400886305"/>
          <c:h val="0.83300881302177998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'[SALVAR OK 311215.xlsx]Hoja1'!$O$258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149B"/>
            </a:solidFill>
            <a:scene3d>
              <a:camera prst="orthographicFront"/>
              <a:lightRig rig="threePt" dir="t"/>
            </a:scene3d>
            <a:sp3d>
              <a:bevelT/>
              <a:bevelB w="114300" prst="hardEdge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31-4834-AD43-5636B29E72EC}"/>
                </c:ext>
              </c:extLst>
            </c:dLbl>
            <c:dLbl>
              <c:idx val="6"/>
              <c:layout>
                <c:manualLayout>
                  <c:x val="1.7792606506525002E-2"/>
                  <c:y val="9.43790232342778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31-4834-AD43-5636B29E72EC}"/>
                </c:ext>
              </c:extLst>
            </c:dLbl>
            <c:dLbl>
              <c:idx val="7"/>
              <c:layout>
                <c:manualLayout>
                  <c:x val="7.78426534660470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831-4834-AD43-5636B29E72EC}"/>
                </c:ext>
              </c:extLst>
            </c:dLbl>
            <c:dLbl>
              <c:idx val="8"/>
              <c:layout>
                <c:manualLayout>
                  <c:x val="1.000834115992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831-4834-AD43-5636B29E7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'[SALVAR OK 311215.xlsx]Hoja1'!$P$256:$Y$256</c:f>
              <c:strCache>
                <c:ptCount val="10"/>
                <c:pt idx="0">
                  <c:v>Diagnosticados</c:v>
                </c:pt>
                <c:pt idx="1">
                  <c:v>Ligados a Atención Médica </c:v>
                </c:pt>
                <c:pt idx="2">
                  <c:v>Retenidos a atención médica</c:v>
                </c:pt>
                <c:pt idx="3">
                  <c:v>En TARAA</c:v>
                </c:pt>
                <c:pt idx="4">
                  <c:v>CV &lt;200</c:v>
                </c:pt>
                <c:pt idx="5">
                  <c:v>CV &gt;39</c:v>
                </c:pt>
                <c:pt idx="6">
                  <c:v>Falla</c:v>
                </c:pt>
                <c:pt idx="7">
                  <c:v>CV &gt;1000</c:v>
                </c:pt>
                <c:pt idx="8">
                  <c:v>TARAA &lt; 6 meses</c:v>
                </c:pt>
                <c:pt idx="9">
                  <c:v>CD4 &gt; 350</c:v>
                </c:pt>
              </c:strCache>
            </c:strRef>
          </c:cat>
          <c:val>
            <c:numRef>
              <c:f>'[SALVAR OK 311215.xlsx]Hoja1'!$P$258:$Y$258</c:f>
              <c:numCache>
                <c:formatCode>General</c:formatCode>
                <c:ptCount val="10"/>
                <c:pt idx="0">
                  <c:v>100</c:v>
                </c:pt>
                <c:pt idx="1">
                  <c:v>96.6</c:v>
                </c:pt>
                <c:pt idx="2">
                  <c:v>96.1</c:v>
                </c:pt>
                <c:pt idx="3">
                  <c:v>94.7</c:v>
                </c:pt>
                <c:pt idx="4">
                  <c:v>88.5</c:v>
                </c:pt>
                <c:pt idx="5">
                  <c:v>83.7</c:v>
                </c:pt>
                <c:pt idx="6">
                  <c:v>2.4</c:v>
                </c:pt>
                <c:pt idx="7">
                  <c:v>5.7</c:v>
                </c:pt>
                <c:pt idx="8">
                  <c:v>3.8</c:v>
                </c:pt>
                <c:pt idx="9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31-4834-AD43-5636B29E7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gapDepth val="345"/>
        <c:shape val="cylinder"/>
        <c:axId val="-2143940536"/>
        <c:axId val="-2143937512"/>
        <c:axId val="0"/>
      </c:bar3DChart>
      <c:catAx>
        <c:axId val="-2143940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en-US"/>
          </a:p>
        </c:txPr>
        <c:crossAx val="-2143937512"/>
        <c:crosses val="autoZero"/>
        <c:auto val="1"/>
        <c:lblAlgn val="ctr"/>
        <c:lblOffset val="100"/>
        <c:noMultiLvlLbl val="0"/>
      </c:catAx>
      <c:valAx>
        <c:axId val="-2143937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3940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67491316263898E-2"/>
          <c:y val="1.94485533961434E-2"/>
          <c:w val="0.93219878005352497"/>
          <c:h val="0.79628655536910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Registrados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6908145929958601E-17"/>
                  <c:y val="7.2254335260115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F2-4C0F-B53B-801AC81D2D08}"/>
                </c:ext>
              </c:extLst>
            </c:dLbl>
            <c:dLbl>
              <c:idx val="2"/>
              <c:layout>
                <c:manualLayout>
                  <c:x val="2.9354680118352499E-3"/>
                  <c:y val="-7.2254335260115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F2-4C0F-B53B-801AC81D2D08}"/>
                </c:ext>
              </c:extLst>
            </c:dLbl>
            <c:dLbl>
              <c:idx val="3"/>
              <c:layout>
                <c:manualLayout>
                  <c:x val="2.9354680118352E-3"/>
                  <c:y val="9.6339113680153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F2-4C0F-B53B-801AC81D2D08}"/>
                </c:ext>
              </c:extLst>
            </c:dLbl>
            <c:dLbl>
              <c:idx val="4"/>
              <c:layout>
                <c:manualLayout>
                  <c:x val="0"/>
                  <c:y val="-7.2254335260115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F2-4C0F-B53B-801AC81D2D08}"/>
                </c:ext>
              </c:extLst>
            </c:dLbl>
            <c:dLbl>
              <c:idx val="5"/>
              <c:layout>
                <c:manualLayout>
                  <c:x val="0"/>
                  <c:y val="-2.4084778420038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C7-4A72-AC2D-7C4AE222C0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09/10/2018</c:v>
                </c:pt>
                <c:pt idx="1">
                  <c:v>11/10/2018</c:v>
                </c:pt>
                <c:pt idx="2">
                  <c:v>22/10/2018</c:v>
                </c:pt>
                <c:pt idx="3">
                  <c:v>1/11/2018</c:v>
                </c:pt>
                <c:pt idx="4">
                  <c:v>8/11/2018</c:v>
                </c:pt>
                <c:pt idx="5">
                  <c:v>14/11/2018</c:v>
                </c:pt>
                <c:pt idx="6">
                  <c:v>30/11/2018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251</c:v>
                </c:pt>
                <c:pt idx="1">
                  <c:v>272</c:v>
                </c:pt>
                <c:pt idx="2">
                  <c:v>409</c:v>
                </c:pt>
                <c:pt idx="3">
                  <c:v>540</c:v>
                </c:pt>
                <c:pt idx="4">
                  <c:v>594</c:v>
                </c:pt>
                <c:pt idx="5">
                  <c:v>664</c:v>
                </c:pt>
                <c:pt idx="6">
                  <c:v>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2-40F2-870A-19DF081B16A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 PREP Recibieron almenos un frasco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09/10/2018</c:v>
                </c:pt>
                <c:pt idx="1">
                  <c:v>11/10/2018</c:v>
                </c:pt>
                <c:pt idx="2">
                  <c:v>22/10/2018</c:v>
                </c:pt>
                <c:pt idx="3">
                  <c:v>1/11/2018</c:v>
                </c:pt>
                <c:pt idx="4">
                  <c:v>8/11/2018</c:v>
                </c:pt>
                <c:pt idx="5">
                  <c:v>14/11/2018</c:v>
                </c:pt>
                <c:pt idx="6">
                  <c:v>30/11/2018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137</c:v>
                </c:pt>
                <c:pt idx="1">
                  <c:v>156</c:v>
                </c:pt>
                <c:pt idx="2">
                  <c:v>256</c:v>
                </c:pt>
                <c:pt idx="3">
                  <c:v>373</c:v>
                </c:pt>
                <c:pt idx="4">
                  <c:v>437</c:v>
                </c:pt>
                <c:pt idx="5">
                  <c:v>493</c:v>
                </c:pt>
                <c:pt idx="6">
                  <c:v>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D2-40F2-870A-19DF081B16A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No elegibles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09/10/2018</c:v>
                </c:pt>
                <c:pt idx="1">
                  <c:v>11/10/2018</c:v>
                </c:pt>
                <c:pt idx="2">
                  <c:v>22/10/2018</c:v>
                </c:pt>
                <c:pt idx="3">
                  <c:v>1/11/2018</c:v>
                </c:pt>
                <c:pt idx="4">
                  <c:v>8/11/2018</c:v>
                </c:pt>
                <c:pt idx="5">
                  <c:v>14/11/2018</c:v>
                </c:pt>
                <c:pt idx="6">
                  <c:v>30/11/2018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71</c:v>
                </c:pt>
                <c:pt idx="1">
                  <c:v>73</c:v>
                </c:pt>
                <c:pt idx="2">
                  <c:v>100</c:v>
                </c:pt>
                <c:pt idx="3">
                  <c:v>113</c:v>
                </c:pt>
                <c:pt idx="4">
                  <c:v>100</c:v>
                </c:pt>
                <c:pt idx="5">
                  <c:v>112</c:v>
                </c:pt>
                <c:pt idx="6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D2-40F2-870A-19DF081B1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4626744"/>
        <c:axId val="-2144629880"/>
      </c:barChart>
      <c:catAx>
        <c:axId val="-2144626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629880"/>
        <c:crosses val="autoZero"/>
        <c:auto val="1"/>
        <c:lblAlgn val="ctr"/>
        <c:lblOffset val="100"/>
        <c:noMultiLvlLbl val="0"/>
      </c:catAx>
      <c:valAx>
        <c:axId val="-214462988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626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895832028359894E-2"/>
          <c:y val="0.90744338442320804"/>
          <c:w val="0.85995005068659303"/>
          <c:h val="6.5917952452475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05008912830599"/>
          <c:y val="6.6581467498010902E-2"/>
          <c:w val="0.79014062725240797"/>
          <c:h val="0.76576278513176499"/>
        </c:manualLayout>
      </c:layout>
      <c:lineChart>
        <c:grouping val="standar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Consejería</c:v>
                </c:pt>
              </c:strCache>
            </c:strRef>
          </c:tx>
          <c:spPr>
            <a:ln w="101600">
              <a:solidFill>
                <a:srgbClr val="C00000"/>
              </a:solidFill>
            </a:ln>
          </c:spPr>
          <c:marker>
            <c:symbol val="diamond"/>
            <c:size val="8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rgbClr val="CCCC00"/>
                </a:solidFill>
              </a:ln>
            </c:spPr>
          </c:marker>
          <c:dPt>
            <c:idx val="1"/>
            <c:bubble3D val="0"/>
            <c:spPr>
              <a:ln w="1270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EF0E-452C-A947-6C9580EDC1C0}"/>
              </c:ext>
            </c:extLst>
          </c:dPt>
          <c:dPt>
            <c:idx val="2"/>
            <c:bubble3D val="0"/>
            <c:spPr>
              <a:ln w="1270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EF0E-452C-A947-6C9580EDC1C0}"/>
              </c:ext>
            </c:extLst>
          </c:dPt>
          <c:dPt>
            <c:idx val="3"/>
            <c:bubble3D val="0"/>
            <c:spPr>
              <a:ln w="1270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F0E-452C-A947-6C9580EDC1C0}"/>
              </c:ext>
            </c:extLst>
          </c:dPt>
          <c:dPt>
            <c:idx val="4"/>
            <c:bubble3D val="0"/>
            <c:spPr>
              <a:ln w="1270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EF0E-452C-A947-6C9580EDC1C0}"/>
              </c:ext>
            </c:extLst>
          </c:dPt>
          <c:dPt>
            <c:idx val="5"/>
            <c:bubble3D val="0"/>
            <c:spPr>
              <a:ln w="1270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F0E-452C-A947-6C9580EDC1C0}"/>
              </c:ext>
            </c:extLst>
          </c:dPt>
          <c:dPt>
            <c:idx val="6"/>
            <c:bubble3D val="0"/>
            <c:spPr>
              <a:ln w="1270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784C-4532-AA95-C336E49CF7FB}"/>
              </c:ext>
            </c:extLst>
          </c:dPt>
          <c:dLbls>
            <c:dLbl>
              <c:idx val="0"/>
              <c:layout>
                <c:manualLayout>
                  <c:x val="0"/>
                  <c:y val="9.60523250713207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C51-4D56-ACC6-E8052DAEBE4E}"/>
                </c:ext>
              </c:extLst>
            </c:dLbl>
            <c:dLbl>
              <c:idx val="1"/>
              <c:layout>
                <c:manualLayout>
                  <c:x val="-8.8871721018371902E-3"/>
                  <c:y val="3.232387633906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F0E-452C-A947-6C9580EDC1C0}"/>
                </c:ext>
              </c:extLst>
            </c:dLbl>
            <c:dLbl>
              <c:idx val="2"/>
              <c:layout>
                <c:manualLayout>
                  <c:x val="-1.6397765564330799E-2"/>
                  <c:y val="3.4213157504636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F0E-452C-A947-6C9580EDC1C0}"/>
                </c:ext>
              </c:extLst>
            </c:dLbl>
            <c:dLbl>
              <c:idx val="3"/>
              <c:layout>
                <c:manualLayout>
                  <c:x val="-1.52614464721724E-2"/>
                  <c:y val="2.786080667183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F0E-452C-A947-6C9580EDC1C0}"/>
                </c:ext>
              </c:extLst>
            </c:dLbl>
            <c:dLbl>
              <c:idx val="4"/>
              <c:layout>
                <c:manualLayout>
                  <c:x val="-1.5943347952569201E-2"/>
                  <c:y val="3.48141470692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F0E-452C-A947-6C9580EDC1C0}"/>
                </c:ext>
              </c:extLst>
            </c:dLbl>
            <c:dLbl>
              <c:idx val="5"/>
              <c:layout>
                <c:manualLayout>
                  <c:x val="-1.46837776219606E-2"/>
                  <c:y val="3.600997885336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0E-452C-A947-6C9580EDC1C0}"/>
                </c:ext>
              </c:extLst>
            </c:dLbl>
            <c:dLbl>
              <c:idx val="6"/>
              <c:layout>
                <c:manualLayout>
                  <c:x val="-4.1397777227286298E-2"/>
                  <c:y val="3.8786609549567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84C-4532-AA95-C336E49CF7F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Hoja1!$B$4:$B$11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Hoja1!$C$4:$C$11</c:f>
              <c:numCache>
                <c:formatCode>#,##0</c:formatCode>
                <c:ptCount val="8"/>
                <c:pt idx="0">
                  <c:v>2414</c:v>
                </c:pt>
                <c:pt idx="1">
                  <c:v>3136</c:v>
                </c:pt>
                <c:pt idx="2">
                  <c:v>3198</c:v>
                </c:pt>
                <c:pt idx="3">
                  <c:v>3385</c:v>
                </c:pt>
                <c:pt idx="4">
                  <c:v>3746</c:v>
                </c:pt>
                <c:pt idx="5">
                  <c:v>4104</c:v>
                </c:pt>
                <c:pt idx="6">
                  <c:v>4194</c:v>
                </c:pt>
                <c:pt idx="7">
                  <c:v>4566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F0E-452C-A947-6C9580EDC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716056"/>
        <c:axId val="2142719240"/>
      </c:lineChart>
      <c:catAx>
        <c:axId val="21427160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lang="en-US" sz="1400" b="1">
                <a:solidFill>
                  <a:schemeClr val="tx1"/>
                </a:solidFill>
                <a:latin typeface="Calibri" pitchFamily="34" charset="0"/>
              </a:defRPr>
            </a:pPr>
            <a:endParaRPr lang="en-US"/>
          </a:p>
        </c:txPr>
        <c:crossAx val="2142719240"/>
        <c:crosses val="autoZero"/>
        <c:auto val="1"/>
        <c:lblAlgn val="ctr"/>
        <c:lblOffset val="100"/>
        <c:noMultiLvlLbl val="0"/>
      </c:catAx>
      <c:valAx>
        <c:axId val="2142719240"/>
        <c:scaling>
          <c:orientation val="minMax"/>
          <c:min val="1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200" b="1">
                <a:solidFill>
                  <a:schemeClr val="tx1"/>
                </a:solidFill>
                <a:latin typeface="Calibri" pitchFamily="34" charset="0"/>
              </a:defRPr>
            </a:pPr>
            <a:endParaRPr lang="en-US"/>
          </a:p>
        </c:txPr>
        <c:crossAx val="2142716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6886474580399"/>
          <c:y val="7.6186680583890803E-2"/>
          <c:w val="0.81454229397657796"/>
          <c:h val="0.76576278513176499"/>
        </c:manualLayout>
      </c:layout>
      <c:lineChart>
        <c:grouping val="standar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Porcentaje</c:v>
                </c:pt>
              </c:strCache>
            </c:strRef>
          </c:tx>
          <c:spPr>
            <a:ln w="101600">
              <a:solidFill>
                <a:srgbClr val="C00000"/>
              </a:solidFill>
            </a:ln>
          </c:spPr>
          <c:marker>
            <c:symbol val="diamond"/>
            <c:size val="8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rgbClr val="CCCC00"/>
                </a:solidFill>
              </a:ln>
            </c:spPr>
          </c:marker>
          <c:dPt>
            <c:idx val="11"/>
            <c:bubble3D val="0"/>
            <c:spPr>
              <a:ln w="1016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562-46CA-A770-D0282C04647B}"/>
              </c:ext>
            </c:extLst>
          </c:dPt>
          <c:dLbls>
            <c:dLbl>
              <c:idx val="0"/>
              <c:layout>
                <c:manualLayout>
                  <c:x val="-2.9945943464784902E-3"/>
                  <c:y val="-2.90100230979590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527845390774422E-2"/>
                      <c:h val="4.7441075843599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562-46CA-A770-D0282C04647B}"/>
                </c:ext>
              </c:extLst>
            </c:dLbl>
            <c:dLbl>
              <c:idx val="1"/>
              <c:layout>
                <c:manualLayout>
                  <c:x val="-1.44004285204682E-2"/>
                  <c:y val="-2.9010023097959001E-2"/>
                </c:manualLayout>
              </c:layout>
              <c:tx>
                <c:rich>
                  <a:bodyPr/>
                  <a:lstStyle/>
                  <a:p>
                    <a:fld id="{F3E5DEE9-8810-4A9D-8D14-F106AA96E6B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562-46CA-A770-D0282C04647B}"/>
                </c:ext>
              </c:extLst>
            </c:dLbl>
            <c:dLbl>
              <c:idx val="2"/>
              <c:layout>
                <c:manualLayout>
                  <c:x val="-1.6510394015439599E-2"/>
                  <c:y val="-4.4955796998307901E-2"/>
                </c:manualLayout>
              </c:layout>
              <c:tx>
                <c:rich>
                  <a:bodyPr/>
                  <a:lstStyle/>
                  <a:p>
                    <a:fld id="{0E227CE2-30B1-4997-A227-5705A7FA051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102116119025714E-2"/>
                      <c:h val="4.744107584359991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562-46CA-A770-D0282C04647B}"/>
                </c:ext>
              </c:extLst>
            </c:dLbl>
            <c:dLbl>
              <c:idx val="3"/>
              <c:layout>
                <c:manualLayout>
                  <c:x val="-3.4561028449123801E-2"/>
                  <c:y val="-4.48336720604819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62-46CA-A770-D0282C04647B}"/>
                </c:ext>
              </c:extLst>
            </c:dLbl>
            <c:dLbl>
              <c:idx val="4"/>
              <c:layout>
                <c:manualLayout>
                  <c:x val="4.2199341200813197E-3"/>
                  <c:y val="-2.1627788057545599E-2"/>
                </c:manualLayout>
              </c:layout>
              <c:tx>
                <c:rich>
                  <a:bodyPr/>
                  <a:lstStyle/>
                  <a:p>
                    <a:fld id="{C0024696-7287-4C6B-80B0-322966A465C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676386847277E-2"/>
                      <c:h val="4.744107584359991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562-46CA-A770-D0282C04647B}"/>
                </c:ext>
              </c:extLst>
            </c:dLbl>
            <c:dLbl>
              <c:idx val="5"/>
              <c:layout>
                <c:manualLayout>
                  <c:x val="4.2771878152461397E-3"/>
                  <c:y val="-1.339005656508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634831217229267E-2"/>
                      <c:h val="4.7441075843599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F6D-44BE-A790-1EC19D37601D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F6D-44BE-A790-1EC19D37601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Hoja1!$B$4:$B$10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Hoja1!$C$4:$C$10</c:f>
              <c:numCache>
                <c:formatCode>0.0</c:formatCode>
                <c:ptCount val="7"/>
                <c:pt idx="0">
                  <c:v>15.8</c:v>
                </c:pt>
                <c:pt idx="1">
                  <c:v>15.2</c:v>
                </c:pt>
                <c:pt idx="2">
                  <c:v>13.2</c:v>
                </c:pt>
                <c:pt idx="3">
                  <c:v>12.6</c:v>
                </c:pt>
                <c:pt idx="4">
                  <c:v>12.3</c:v>
                </c:pt>
                <c:pt idx="5">
                  <c:v>11.8</c:v>
                </c:pt>
                <c:pt idx="6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562-46CA-A770-D0282C046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711544"/>
        <c:axId val="2141714616"/>
      </c:lineChart>
      <c:catAx>
        <c:axId val="21417115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lang="en-US" sz="1400" b="1">
                <a:solidFill>
                  <a:schemeClr val="tx1"/>
                </a:solidFill>
                <a:latin typeface="Calibri" pitchFamily="34" charset="0"/>
              </a:defRPr>
            </a:pPr>
            <a:endParaRPr lang="en-US"/>
          </a:p>
        </c:txPr>
        <c:crossAx val="2141714616"/>
        <c:crosses val="autoZero"/>
        <c:auto val="1"/>
        <c:lblAlgn val="ctr"/>
        <c:lblOffset val="100"/>
        <c:noMultiLvlLbl val="0"/>
      </c:catAx>
      <c:valAx>
        <c:axId val="21417146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 sz="1200" b="1">
                <a:solidFill>
                  <a:schemeClr val="tx1"/>
                </a:solidFill>
                <a:latin typeface="Calibri" pitchFamily="34" charset="0"/>
              </a:defRPr>
            </a:pPr>
            <a:endParaRPr lang="en-US"/>
          </a:p>
        </c:txPr>
        <c:crossAx val="2141711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Negatives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7202746740563E-2"/>
                  <c:y val="-1.2222084239595301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90-4997-B855-8075C04FA8B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TGW</c:v>
                </c:pt>
                <c:pt idx="1">
                  <c:v>Women</c:v>
                </c:pt>
                <c:pt idx="2">
                  <c:v>Men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318</c:v>
                </c:pt>
                <c:pt idx="1">
                  <c:v>9823</c:v>
                </c:pt>
                <c:pt idx="2">
                  <c:v>21520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90-4997-B855-8075C04FA8B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Positives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3129556879697097E-2"/>
                  <c:y val="1.087113146223919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s-ES"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569670333287466E-2"/>
                      <c:h val="8.86168211592706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890-4997-B855-8075C04FA8BB}"/>
                </c:ext>
              </c:extLst>
            </c:dLbl>
            <c:dLbl>
              <c:idx val="1"/>
              <c:layout>
                <c:manualLayout>
                  <c:x val="-2.855447961491220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890-4997-B855-8075C04FA8BB}"/>
                </c:ext>
              </c:extLst>
            </c:dLbl>
            <c:dLbl>
              <c:idx val="2"/>
              <c:layout>
                <c:manualLayout>
                  <c:x val="-8.6809809974433202E-2"/>
                  <c:y val="-3.3333342082242198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E2-4FA1-A9D4-8943E09178A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TGW</c:v>
                </c:pt>
                <c:pt idx="1">
                  <c:v>Women</c:v>
                </c:pt>
                <c:pt idx="2">
                  <c:v>Men</c:v>
                </c:pt>
              </c:strCache>
            </c:strRef>
          </c:cat>
          <c:val>
            <c:numRef>
              <c:f>Hoja1!$C$2:$C$4</c:f>
              <c:numCache>
                <c:formatCode>#,##0</c:formatCode>
                <c:ptCount val="3"/>
                <c:pt idx="0">
                  <c:v>66</c:v>
                </c:pt>
                <c:pt idx="1">
                  <c:v>267</c:v>
                </c:pt>
                <c:pt idx="2">
                  <c:v>3896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90-4997-B855-8075C04FA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140196216"/>
        <c:axId val="2140191944"/>
      </c:barChart>
      <c:catAx>
        <c:axId val="2140196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191944"/>
        <c:crosses val="autoZero"/>
        <c:auto val="1"/>
        <c:lblAlgn val="ctr"/>
        <c:lblOffset val="100"/>
        <c:noMultiLvlLbl val="0"/>
      </c:catAx>
      <c:valAx>
        <c:axId val="2140191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196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46912543613006E-2"/>
          <c:y val="3.52259261885252E-2"/>
          <c:w val="0.90577781505114496"/>
          <c:h val="0.76119922222389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VIH -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Rockwell" panose="020606030202050204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15 - 25 years</c:v>
                </c:pt>
                <c:pt idx="1">
                  <c:v>26 - 32 years</c:v>
                </c:pt>
                <c:pt idx="2">
                  <c:v>33 years and above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6794</c:v>
                </c:pt>
                <c:pt idx="1">
                  <c:v>5577</c:v>
                </c:pt>
                <c:pt idx="2">
                  <c:v>4272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9-4E93-9E82-2EB3BE35B0A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VIH 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Rockwell" panose="020606030202050204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15 - 25 years</c:v>
                </c:pt>
                <c:pt idx="1">
                  <c:v>26 - 32 years</c:v>
                </c:pt>
                <c:pt idx="2">
                  <c:v>33 years and above</c:v>
                </c:pt>
              </c:strCache>
            </c:strRef>
          </c:cat>
          <c:val>
            <c:numRef>
              <c:f>Hoja1!$C$2:$C$4</c:f>
              <c:numCache>
                <c:formatCode>#,##0</c:formatCode>
                <c:ptCount val="3"/>
                <c:pt idx="0">
                  <c:v>1218</c:v>
                </c:pt>
                <c:pt idx="1">
                  <c:v>1289</c:v>
                </c:pt>
                <c:pt idx="2">
                  <c:v>1315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69-4E93-9E82-2EB3BE35B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3026728"/>
        <c:axId val="2143030456"/>
      </c:barChart>
      <c:catAx>
        <c:axId val="214302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030456"/>
        <c:crosses val="autoZero"/>
        <c:auto val="1"/>
        <c:lblAlgn val="ctr"/>
        <c:lblOffset val="100"/>
        <c:noMultiLvlLbl val="0"/>
      </c:catAx>
      <c:valAx>
        <c:axId val="2143030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02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457933084988198"/>
          <c:y val="0.944325098352502"/>
          <c:w val="0.142181985168155"/>
          <c:h val="5.31224964751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1"/>
        <c:ser>
          <c:idx val="0"/>
          <c:order val="0"/>
          <c:spPr>
            <a:gradFill rotWithShape="0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33236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457-41A1-A633-19D774E68422}"/>
              </c:ext>
            </c:extLst>
          </c:dPt>
          <c:dPt>
            <c:idx val="1"/>
            <c:invertIfNegative val="0"/>
            <c:bubble3D val="0"/>
            <c:spPr>
              <a:gradFill rotWithShape="0">
                <a:gsLst>
                  <a:gs pos="0">
                    <a:srgbClr val="D1403C"/>
                  </a:gs>
                  <a:gs pos="100000">
                    <a:srgbClr val="FF9A99"/>
                  </a:gs>
                </a:gsLst>
                <a:lin ang="16200000"/>
              </a:gradFill>
              <a:ln w="33236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457-41A1-A633-19D774E68422}"/>
              </c:ext>
            </c:extLst>
          </c:dPt>
          <c:dPt>
            <c:idx val="2"/>
            <c:invertIfNegative val="0"/>
            <c:bubble3D val="0"/>
            <c:spPr>
              <a:gradFill rotWithShape="0">
                <a:gsLst>
                  <a:gs pos="0">
                    <a:srgbClr val="A0CA4A"/>
                  </a:gs>
                  <a:gs pos="100000">
                    <a:srgbClr val="DCFFA0"/>
                  </a:gs>
                </a:gsLst>
                <a:lin ang="16200000"/>
              </a:gradFill>
              <a:ln w="33236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457-41A1-A633-19D774E68422}"/>
              </c:ext>
            </c:extLst>
          </c:dPt>
          <c:dPt>
            <c:idx val="3"/>
            <c:invertIfNegative val="0"/>
            <c:bubble3D val="0"/>
            <c:spPr>
              <a:gradFill rotWithShape="0">
                <a:gsLst>
                  <a:gs pos="0">
                    <a:srgbClr val="7F5BAB"/>
                  </a:gs>
                  <a:gs pos="100000">
                    <a:srgbClr val="C8B0ED"/>
                  </a:gs>
                </a:gsLst>
                <a:lin ang="16200000"/>
              </a:gradFill>
              <a:ln w="33236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457-41A1-A633-19D774E68422}"/>
              </c:ext>
            </c:extLst>
          </c:dPt>
          <c:cat>
            <c:strRef>
              <c:f>Sheet1!$B$7:$E$7</c:f>
              <c:strCache>
                <c:ptCount val="4"/>
                <c:pt idx="0">
                  <c:v>Global Prevalence</c:v>
                </c:pt>
                <c:pt idx="1">
                  <c:v>Men</c:v>
                </c:pt>
                <c:pt idx="2">
                  <c:v>Women</c:v>
                </c:pt>
                <c:pt idx="3">
                  <c:v>Trans Women</c:v>
                </c:pt>
              </c:strCache>
            </c:strRef>
          </c:cat>
          <c:val>
            <c:numRef>
              <c:f>Sheet1!$B$8:$E$8</c:f>
              <c:numCache>
                <c:formatCode>0.00%</c:formatCode>
                <c:ptCount val="4"/>
                <c:pt idx="0">
                  <c:v>5.8999999999999997E-2</c:v>
                </c:pt>
                <c:pt idx="1">
                  <c:v>9.6000000000000002E-2</c:v>
                </c:pt>
                <c:pt idx="2">
                  <c:v>6.6E-3</c:v>
                </c:pt>
                <c:pt idx="3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57-41A1-A633-19D774E68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3096952"/>
        <c:axId val="2143099928"/>
        <c:axId val="0"/>
      </c:bar3DChart>
      <c:catAx>
        <c:axId val="21430969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43099928"/>
        <c:crosses val="autoZero"/>
        <c:auto val="1"/>
        <c:lblAlgn val="ctr"/>
        <c:lblOffset val="100"/>
        <c:noMultiLvlLbl val="0"/>
      </c:catAx>
      <c:valAx>
        <c:axId val="2143099928"/>
        <c:scaling>
          <c:orientation val="minMax"/>
        </c:scaling>
        <c:delete val="0"/>
        <c:axPos val="l"/>
        <c:majorGridlines>
          <c:spPr>
            <a:ln w="4155">
              <a:solidFill>
                <a:srgbClr val="80808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4155">
            <a:solidFill>
              <a:srgbClr val="808080"/>
            </a:solidFill>
            <a:prstDash val="solid"/>
          </a:ln>
        </c:spPr>
        <c:crossAx val="2143096952"/>
        <c:crosses val="autoZero"/>
        <c:crossBetween val="between"/>
      </c:valAx>
      <c:spPr>
        <a:noFill/>
        <a:ln w="33236">
          <a:noFill/>
        </a:ln>
      </c:spPr>
    </c:plotArea>
    <c:legend>
      <c:legendPos val="r"/>
      <c:layout>
        <c:manualLayout>
          <c:xMode val="edge"/>
          <c:yMode val="edge"/>
          <c:x val="0.69953051643192499"/>
          <c:y val="0.36259541984732802"/>
          <c:w val="0.28638497652582201"/>
          <c:h val="0.27480916030534402"/>
        </c:manualLayout>
      </c:layout>
      <c:overlay val="0"/>
      <c:spPr>
        <a:noFill/>
        <a:ln w="33236"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0382339008395E-2"/>
          <c:y val="4.6603899584384101E-2"/>
          <c:w val="0.87278709670054999"/>
          <c:h val="0.89745578040015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CEC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6CE-4183-86A4-62F8E3B1C91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6CE-4183-86A4-62F8E3B1C91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6CE-4183-86A4-62F8E3B1C91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6CE-4183-86A4-62F8E3B1C91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36CE-4183-86A4-62F8E3B1C91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36CE-4183-86A4-62F8E3B1C91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6CE-4183-86A4-62F8E3B1C91B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36CE-4183-86A4-62F8E3B1C91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36CE-4183-86A4-62F8E3B1C91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3-36CE-4183-86A4-62F8E3B1C91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8E42-47BC-8585-9CD43F6A6F68}"/>
              </c:ext>
            </c:extLst>
          </c:dPt>
          <c:dLbls>
            <c:dLbl>
              <c:idx val="0"/>
              <c:layout>
                <c:manualLayout>
                  <c:x val="0"/>
                  <c:y val="-1.1715175487794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CE-4183-86A4-62F8E3B1C91B}"/>
                </c:ext>
              </c:extLst>
            </c:dLbl>
            <c:dLbl>
              <c:idx val="2"/>
              <c:layout>
                <c:manualLayout>
                  <c:x val="-1.7123232262218999E-3"/>
                  <c:y val="-3.514552646338219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CE-4183-86A4-62F8E3B1C91B}"/>
                </c:ext>
              </c:extLst>
            </c:dLbl>
            <c:dLbl>
              <c:idx val="4"/>
              <c:layout>
                <c:manualLayout>
                  <c:x val="-6.8492929048875901E-3"/>
                  <c:y val="-2.0501787717330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6CE-4183-86A4-62F8E3B1C91B}"/>
                </c:ext>
              </c:extLst>
            </c:dLbl>
            <c:dLbl>
              <c:idx val="5"/>
              <c:layout>
                <c:manualLayout>
                  <c:x val="-1.7123232262218999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6CE-4183-86A4-62F8E3B1C91B}"/>
                </c:ext>
              </c:extLst>
            </c:dLbl>
            <c:dLbl>
              <c:idx val="6"/>
              <c:layout>
                <c:manualLayout>
                  <c:x val="-1.8835555488440799E-2"/>
                  <c:y val="-5.3693934042149401E-17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6CE-4183-86A4-62F8E3B1C91B}"/>
                </c:ext>
              </c:extLst>
            </c:dLbl>
            <c:dLbl>
              <c:idx val="7"/>
              <c:layout>
                <c:manualLayout>
                  <c:x val="-1.7123232262218999E-3"/>
                  <c:y val="-1.4643969359742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6CE-4183-86A4-62F8E3B1C91B}"/>
                </c:ext>
              </c:extLst>
            </c:dLbl>
            <c:dLbl>
              <c:idx val="8"/>
              <c:layout>
                <c:manualLayout>
                  <c:x val="-6.8492929048875901E-3"/>
                  <c:y val="-1.1715175487794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6CE-4183-86A4-62F8E3B1C91B}"/>
                </c:ext>
              </c:extLst>
            </c:dLbl>
            <c:dLbl>
              <c:idx val="9"/>
              <c:layout>
                <c:manualLayout>
                  <c:x val="-8.5616161311094906E-3"/>
                  <c:y val="-1.1715175487794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36CE-4183-86A4-62F8E3B1C91B}"/>
                </c:ext>
              </c:extLst>
            </c:dLbl>
            <c:numFmt formatCode="[$-476]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Hoja1!$B$2:$B$12</c:f>
              <c:numCache>
                <c:formatCode>#,##0</c:formatCode>
                <c:ptCount val="11"/>
                <c:pt idx="1">
                  <c:v>5016</c:v>
                </c:pt>
                <c:pt idx="2">
                  <c:v>5814</c:v>
                </c:pt>
                <c:pt idx="3">
                  <c:v>7596</c:v>
                </c:pt>
                <c:pt idx="4">
                  <c:v>8401</c:v>
                </c:pt>
                <c:pt idx="5">
                  <c:v>9428</c:v>
                </c:pt>
                <c:pt idx="6">
                  <c:v>10652</c:v>
                </c:pt>
                <c:pt idx="7">
                  <c:v>11714</c:v>
                </c:pt>
                <c:pt idx="8">
                  <c:v>13167</c:v>
                </c:pt>
                <c:pt idx="9">
                  <c:v>14771</c:v>
                </c:pt>
                <c:pt idx="10">
                  <c:v>15734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36CE-4183-86A4-62F8E3B1C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44164264"/>
        <c:axId val="2144167368"/>
      </c:barChart>
      <c:catAx>
        <c:axId val="2144164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2144167368"/>
        <c:crosses val="autoZero"/>
        <c:auto val="1"/>
        <c:lblAlgn val="ctr"/>
        <c:lblOffset val="100"/>
        <c:noMultiLvlLbl val="0"/>
      </c:catAx>
      <c:valAx>
        <c:axId val="214416736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2144164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113960751745498E-2"/>
          <c:y val="7.3673729411375899E-2"/>
          <c:w val="0.93405379851993098"/>
          <c:h val="0.765762785131764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# de Persona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8F-439C-8F77-78359917552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B8F-439C-8F77-783599175527}"/>
              </c:ext>
            </c:extLst>
          </c:dPt>
          <c:dPt>
            <c:idx val="4"/>
            <c:invertIfNegative val="0"/>
            <c:bubble3D val="0"/>
            <c:spPr>
              <a:solidFill>
                <a:srgbClr val="FFB3E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EB8F-439C-8F77-78359917552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B8F-439C-8F77-783599175527}"/>
              </c:ext>
            </c:extLst>
          </c:dPt>
          <c:dLbls>
            <c:dLbl>
              <c:idx val="4"/>
              <c:layout/>
              <c:tx>
                <c:rich>
                  <a:bodyPr/>
                  <a:lstStyle/>
                  <a:p>
                    <a:fld id="{0FCF39FA-EB03-47C7-B211-1BC5661E56D0}" type="VALUE">
                      <a:rPr lang="en-US">
                        <a:solidFill>
                          <a:srgbClr val="00206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B8F-439C-8F77-783599175527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nivers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64F-4F5F-9126-8F62711B1A0F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Univers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B8F-439C-8F77-78359917552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nivers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2018*</c:v>
                </c:pt>
              </c:strCache>
            </c:strRef>
          </c:cat>
          <c:val>
            <c:numRef>
              <c:f>Hoja1!$B$4:$B$8</c:f>
              <c:numCache>
                <c:formatCode>#,##0</c:formatCode>
                <c:ptCount val="5"/>
                <c:pt idx="0">
                  <c:v>8038</c:v>
                </c:pt>
                <c:pt idx="1">
                  <c:v>8086</c:v>
                </c:pt>
                <c:pt idx="2">
                  <c:v>9092</c:v>
                </c:pt>
                <c:pt idx="3">
                  <c:v>11859</c:v>
                </c:pt>
                <c:pt idx="4">
                  <c:v>12353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8F-439C-8F77-783599175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142880200"/>
        <c:axId val="2142864232"/>
      </c:barChart>
      <c:catAx>
        <c:axId val="214288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1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142864232"/>
        <c:crosses val="autoZero"/>
        <c:auto val="0"/>
        <c:lblAlgn val="ctr"/>
        <c:lblOffset val="100"/>
        <c:noMultiLvlLbl val="0"/>
      </c:catAx>
      <c:valAx>
        <c:axId val="2142864232"/>
        <c:scaling>
          <c:orientation val="minMax"/>
          <c:max val="130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2142880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Hoja1!$B$2:$B$10</c:f>
              <c:strCache>
                <c:ptCount val="9"/>
                <c:pt idx="0">
                  <c:v>TDF/FTC+EFV</c:v>
                </c:pt>
                <c:pt idx="1">
                  <c:v>ABC/3TC+DTG</c:v>
                </c:pt>
                <c:pt idx="2">
                  <c:v>TDF/FTC+EVG/Cobi</c:v>
                </c:pt>
                <c:pt idx="3">
                  <c:v>TDF/FTC+DTG</c:v>
                </c:pt>
                <c:pt idx="4">
                  <c:v>TDF/FTC+RAL</c:v>
                </c:pt>
                <c:pt idx="5">
                  <c:v>TDF/FTC+ATV/Rtv</c:v>
                </c:pt>
                <c:pt idx="6">
                  <c:v>TDF/FTC+DRV/Rtv</c:v>
                </c:pt>
                <c:pt idx="7">
                  <c:v>TDF/FTC+LPV/Rtv</c:v>
                </c:pt>
                <c:pt idx="8">
                  <c:v>Otros</c:v>
                </c:pt>
              </c:strCache>
            </c:strRef>
          </c:cat>
          <c:val>
            <c:numRef>
              <c:f>Hoja1!$C$2:$C$10</c:f>
              <c:numCache>
                <c:formatCode>General</c:formatCode>
                <c:ptCount val="9"/>
                <c:pt idx="0" formatCode="#,##0">
                  <c:v>1831</c:v>
                </c:pt>
                <c:pt idx="4" formatCode="#,##0">
                  <c:v>94</c:v>
                </c:pt>
                <c:pt idx="5" formatCode="#,##0">
                  <c:v>195</c:v>
                </c:pt>
                <c:pt idx="6" formatCode="#,##0">
                  <c:v>6</c:v>
                </c:pt>
                <c:pt idx="7" formatCode="#,##0">
                  <c:v>44</c:v>
                </c:pt>
                <c:pt idx="8" formatCode="#,##0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E-40B6-A9BC-D21C6F60F325}"/>
            </c:ext>
          </c:extLst>
        </c:ser>
        <c:ser>
          <c:idx val="2"/>
          <c:order val="1"/>
          <c:tx>
            <c:strRef>
              <c:f>Hoja1!$D$1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Hoja1!$B$2:$B$10</c:f>
              <c:strCache>
                <c:ptCount val="9"/>
                <c:pt idx="0">
                  <c:v>TDF/FTC+EFV</c:v>
                </c:pt>
                <c:pt idx="1">
                  <c:v>ABC/3TC+DTG</c:v>
                </c:pt>
                <c:pt idx="2">
                  <c:v>TDF/FTC+EVG/Cobi</c:v>
                </c:pt>
                <c:pt idx="3">
                  <c:v>TDF/FTC+DTG</c:v>
                </c:pt>
                <c:pt idx="4">
                  <c:v>TDF/FTC+RAL</c:v>
                </c:pt>
                <c:pt idx="5">
                  <c:v>TDF/FTC+ATV/Rtv</c:v>
                </c:pt>
                <c:pt idx="6">
                  <c:v>TDF/FTC+DRV/Rtv</c:v>
                </c:pt>
                <c:pt idx="7">
                  <c:v>TDF/FTC+LPV/Rtv</c:v>
                </c:pt>
                <c:pt idx="8">
                  <c:v>Otros</c:v>
                </c:pt>
              </c:strCache>
            </c:strRef>
          </c:cat>
          <c:val>
            <c:numRef>
              <c:f>Hoja1!$D$2:$D$10</c:f>
              <c:numCache>
                <c:formatCode>#,##0</c:formatCode>
                <c:ptCount val="9"/>
                <c:pt idx="0">
                  <c:v>2318</c:v>
                </c:pt>
                <c:pt idx="1">
                  <c:v>12</c:v>
                </c:pt>
                <c:pt idx="3">
                  <c:v>109</c:v>
                </c:pt>
                <c:pt idx="4">
                  <c:v>82</c:v>
                </c:pt>
                <c:pt idx="5">
                  <c:v>155</c:v>
                </c:pt>
                <c:pt idx="6">
                  <c:v>20</c:v>
                </c:pt>
                <c:pt idx="7">
                  <c:v>58</c:v>
                </c:pt>
                <c:pt idx="8">
                  <c:v>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AE-40B6-A9BC-D21C6F60F325}"/>
            </c:ext>
          </c:extLst>
        </c:ser>
        <c:ser>
          <c:idx val="3"/>
          <c:order val="2"/>
          <c:tx>
            <c:strRef>
              <c:f>Hoja1!$E$1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Hoja1!$B$2:$B$10</c:f>
              <c:strCache>
                <c:ptCount val="9"/>
                <c:pt idx="0">
                  <c:v>TDF/FTC+EFV</c:v>
                </c:pt>
                <c:pt idx="1">
                  <c:v>ABC/3TC+DTG</c:v>
                </c:pt>
                <c:pt idx="2">
                  <c:v>TDF/FTC+EVG/Cobi</c:v>
                </c:pt>
                <c:pt idx="3">
                  <c:v>TDF/FTC+DTG</c:v>
                </c:pt>
                <c:pt idx="4">
                  <c:v>TDF/FTC+RAL</c:v>
                </c:pt>
                <c:pt idx="5">
                  <c:v>TDF/FTC+ATV/Rtv</c:v>
                </c:pt>
                <c:pt idx="6">
                  <c:v>TDF/FTC+DRV/Rtv</c:v>
                </c:pt>
                <c:pt idx="7">
                  <c:v>TDF/FTC+LPV/Rtv</c:v>
                </c:pt>
                <c:pt idx="8">
                  <c:v>Otros</c:v>
                </c:pt>
              </c:strCache>
            </c:strRef>
          </c:cat>
          <c:val>
            <c:numRef>
              <c:f>Hoja1!$E$2:$E$10</c:f>
              <c:numCache>
                <c:formatCode>#,##0</c:formatCode>
                <c:ptCount val="9"/>
                <c:pt idx="0">
                  <c:v>2799</c:v>
                </c:pt>
                <c:pt idx="1">
                  <c:v>100</c:v>
                </c:pt>
                <c:pt idx="3">
                  <c:v>193</c:v>
                </c:pt>
                <c:pt idx="4">
                  <c:v>185</c:v>
                </c:pt>
                <c:pt idx="5">
                  <c:v>78</c:v>
                </c:pt>
                <c:pt idx="6">
                  <c:v>30</c:v>
                </c:pt>
                <c:pt idx="7">
                  <c:v>55</c:v>
                </c:pt>
                <c:pt idx="8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AE-40B6-A9BC-D21C6F60F325}"/>
            </c:ext>
          </c:extLst>
        </c:ser>
        <c:ser>
          <c:idx val="4"/>
          <c:order val="3"/>
          <c:tx>
            <c:strRef>
              <c:f>Hoja1!$F$1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4000"/>
                  </a:schemeClr>
                </a:gs>
                <a:gs pos="100000">
                  <a:schemeClr val="accent5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2762905727097896E-3"/>
                  <c:y val="2.4823566986297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991-4982-B6CB-BA0F95D41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Hoja1!$B$2:$B$10</c:f>
              <c:strCache>
                <c:ptCount val="9"/>
                <c:pt idx="0">
                  <c:v>TDF/FTC+EFV</c:v>
                </c:pt>
                <c:pt idx="1">
                  <c:v>ABC/3TC+DTG</c:v>
                </c:pt>
                <c:pt idx="2">
                  <c:v>TDF/FTC+EVG/Cobi</c:v>
                </c:pt>
                <c:pt idx="3">
                  <c:v>TDF/FTC+DTG</c:v>
                </c:pt>
                <c:pt idx="4">
                  <c:v>TDF/FTC+RAL</c:v>
                </c:pt>
                <c:pt idx="5">
                  <c:v>TDF/FTC+ATV/Rtv</c:v>
                </c:pt>
                <c:pt idx="6">
                  <c:v>TDF/FTC+DRV/Rtv</c:v>
                </c:pt>
                <c:pt idx="7">
                  <c:v>TDF/FTC+LPV/Rtv</c:v>
                </c:pt>
                <c:pt idx="8">
                  <c:v>Otros</c:v>
                </c:pt>
              </c:strCache>
            </c:strRef>
          </c:cat>
          <c:val>
            <c:numRef>
              <c:f>Hoja1!$F$2:$F$10</c:f>
              <c:numCache>
                <c:formatCode>#,##0</c:formatCode>
                <c:ptCount val="9"/>
                <c:pt idx="0">
                  <c:v>2278</c:v>
                </c:pt>
                <c:pt idx="1">
                  <c:v>144</c:v>
                </c:pt>
                <c:pt idx="2">
                  <c:v>129</c:v>
                </c:pt>
                <c:pt idx="3">
                  <c:v>158</c:v>
                </c:pt>
                <c:pt idx="4">
                  <c:v>269</c:v>
                </c:pt>
                <c:pt idx="5">
                  <c:v>58</c:v>
                </c:pt>
                <c:pt idx="6">
                  <c:v>35</c:v>
                </c:pt>
                <c:pt idx="7">
                  <c:v>25</c:v>
                </c:pt>
                <c:pt idx="8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AE-40B6-A9BC-D21C6F60F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4915096"/>
        <c:axId val="2143975176"/>
        <c:axId val="0"/>
      </c:bar3DChart>
      <c:catAx>
        <c:axId val="214491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pPr>
            <a:endParaRPr lang="en-US"/>
          </a:p>
        </c:txPr>
        <c:crossAx val="2143975176"/>
        <c:crosses val="autoZero"/>
        <c:auto val="1"/>
        <c:lblAlgn val="ctr"/>
        <c:lblOffset val="100"/>
        <c:noMultiLvlLbl val="0"/>
      </c:catAx>
      <c:valAx>
        <c:axId val="2143975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91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FE980-20B1-4EA8-9D9F-41A123339107}" type="datetimeFigureOut">
              <a:rPr lang="es-MX" smtClean="0"/>
              <a:t>21/07/2019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1C41B-04E1-4D21-98C9-FFD96F6D1C8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430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246438" y="933450"/>
            <a:ext cx="3357562" cy="25177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409">
              <a:defRPr/>
            </a:pPr>
            <a:fld id="{99F2D01A-D667-4C39-B06A-BB87D664254C}" type="slidenum">
              <a:rPr lang="es-ES">
                <a:solidFill>
                  <a:prstClr val="black"/>
                </a:solidFill>
                <a:latin typeface="Calibri"/>
              </a:rPr>
              <a:pPr defTabSz="942409">
                <a:defRPr/>
              </a:pPr>
              <a:t>3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30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4.054054054 3.225806452 8.333333333 11.85185185 13.76936317 9.74025974 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4AFCCD-EC7B-8342-B5EB-956EB095A3DA}" type="slidenum">
              <a:rPr lang="es-MX" sz="1200"/>
              <a:pPr/>
              <a:t>9</a:t>
            </a:fld>
            <a:endParaRPr lang="es-MX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5E507F-3BE5-41AF-A319-4468823F1C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7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635125" y="1217613"/>
            <a:ext cx="4381500" cy="32861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6734">
              <a:defRPr/>
            </a:pPr>
            <a:fld id="{99F2D01A-D667-4C39-B06A-BB87D664254C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56734">
                <a:defRPr/>
              </a:pPr>
              <a:t>12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197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450975" y="1204913"/>
            <a:ext cx="4338638" cy="32527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2924">
              <a:defRPr/>
            </a:pPr>
            <a:fld id="{99F2D01A-D667-4C39-B06A-BB87D664254C}" type="slidenum">
              <a:rPr lang="es-ES">
                <a:solidFill>
                  <a:prstClr val="black"/>
                </a:solidFill>
                <a:latin typeface="Calibri"/>
              </a:rPr>
              <a:pPr defTabSz="962924">
                <a:defRPr/>
              </a:pPr>
              <a:t>13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208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155950" y="923925"/>
            <a:ext cx="3324225" cy="24923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299">
              <a:defRPr/>
            </a:pPr>
            <a:fld id="{99F2D01A-D667-4C39-B06A-BB87D664254C}" type="slidenum">
              <a:rPr lang="es-ES">
                <a:solidFill>
                  <a:prstClr val="black"/>
                </a:solidFill>
                <a:latin typeface="Calibri"/>
              </a:rPr>
              <a:pPr defTabSz="928299">
                <a:defRPr/>
              </a:pPr>
              <a:t>14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933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>
              <a:latin typeface="Arial" charset="0"/>
              <a:cs typeface="Arial" charset="0"/>
            </a:endParaRPr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7015" indent="-279621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18484" indent="-223697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5878" indent="-223697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3272" indent="-223697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0665" indent="-223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08059" indent="-223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55452" indent="-223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2846" indent="-223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8AC5D39-3F0B-4EEC-9B39-DC30E59191BC}" type="slidenum">
              <a:rPr lang="es-ES" altLang="es-MX" smtClean="0">
                <a:solidFill>
                  <a:srgbClr val="000000"/>
                </a:solidFill>
              </a:rPr>
              <a:pPr/>
              <a:t>17</a:t>
            </a:fld>
            <a:endParaRPr lang="es-ES" altLang="es-MX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46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6838" y="1373188"/>
            <a:ext cx="4943475" cy="37084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09782-8D4E-43C7-AB4E-A9133CF44B9C}" type="slidenum">
              <a:rPr lang="es-MX" smtClean="0">
                <a:solidFill>
                  <a:prstClr val="black"/>
                </a:solidFill>
              </a:rPr>
              <a:pPr/>
              <a:t>18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0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02639-7BD4-4990-9D52-1E7F2E92FBB8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594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86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5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94506-D5DC-4E31-9586-D884F1A7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536496-73CF-4AA8-AAAC-1D5E2156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6135093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92C65C-BDC2-4407-906D-8362B6DB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2415" y="6135813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67544" y="791706"/>
            <a:ext cx="8327268" cy="477054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10E7F770-4F5A-47FD-8CE8-FCED91FE0BCE}" type="slidenum">
              <a:rPr lang="es-ES" smtClean="0">
                <a:solidFill>
                  <a:srgbClr val="000000"/>
                </a:solidFill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94506-D5DC-4E31-9586-D884F1A7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536496-73CF-4AA8-AAAC-1D5E2156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92C65C-BDC2-4407-906D-8362B6DB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5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7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6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23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14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67544" y="791706"/>
            <a:ext cx="8327268" cy="477054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srgbClr val="000000"/>
              </a:solidFill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0E7F770-4F5A-47FD-8CE8-FCED91FE0BCE}" type="slidenum">
              <a:rPr lang="es-E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s-MX">
              <a:solidFill>
                <a:prstClr val="black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1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7/21/2019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4" name="Imagen 3" descr="Logo Condesa.wmf">
            <a:extLst>
              <a:ext uri="{FF2B5EF4-FFF2-40B4-BE49-F238E27FC236}">
                <a16:creationId xmlns:a16="http://schemas.microsoft.com/office/drawing/2014/main" id="{8BB90022-B160-4E8C-A793-9381E861A44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 bwMode="auto">
          <a:xfrm>
            <a:off x="58381" y="57726"/>
            <a:ext cx="453917" cy="419527"/>
          </a:xfrm>
          <a:prstGeom prst="rect">
            <a:avLst/>
          </a:prstGeom>
          <a:ln w="12700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2BAFF0E3-FEC4-4F47-934D-D35E8E1EB265}"/>
              </a:ext>
            </a:extLst>
          </p:cNvPr>
          <p:cNvCxnSpPr/>
          <p:nvPr userDrawn="1"/>
        </p:nvCxnSpPr>
        <p:spPr>
          <a:xfrm>
            <a:off x="838402" y="111510"/>
            <a:ext cx="6480000" cy="0"/>
          </a:xfrm>
          <a:prstGeom prst="line">
            <a:avLst/>
          </a:prstGeom>
          <a:ln w="53975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2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n 62">
            <a:extLst>
              <a:ext uri="{FF2B5EF4-FFF2-40B4-BE49-F238E27FC236}">
                <a16:creationId xmlns:a16="http://schemas.microsoft.com/office/drawing/2014/main" id="{2901F190-B4F3-4E0D-9E09-2FBFBF66BD3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10" y="-14986"/>
            <a:ext cx="1313970" cy="495249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2D633B0A-AA8B-42C2-A3B4-50FB49B37E44}"/>
              </a:ext>
            </a:extLst>
          </p:cNvPr>
          <p:cNvSpPr txBox="1"/>
          <p:nvPr userDrawn="1"/>
        </p:nvSpPr>
        <p:spPr>
          <a:xfrm>
            <a:off x="8595917" y="551074"/>
            <a:ext cx="479685" cy="2616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 defTabSz="457189"/>
            <a:fld id="{1E924A4A-17CB-4F88-BECF-69839514B73D}" type="slidenum">
              <a:rPr lang="es-MX" sz="1100" b="1">
                <a:solidFill>
                  <a:srgbClr val="E3EACF"/>
                </a:solidFill>
                <a:latin typeface="Rockwell" panose="02060603020205020403" pitchFamily="18" charset="0"/>
              </a:rPr>
              <a:pPr algn="ctr" defTabSz="457189"/>
              <a:t>‹#›</a:t>
            </a:fld>
            <a:endParaRPr lang="es-MX" sz="1100" b="1" dirty="0">
              <a:solidFill>
                <a:srgbClr val="E3EACF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1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661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686" y="1961132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pic>
        <p:nvPicPr>
          <p:cNvPr id="63" name="Imagen 3" descr="Logo Condesa.wmf">
            <a:extLst>
              <a:ext uri="{FF2B5EF4-FFF2-40B4-BE49-F238E27FC236}">
                <a16:creationId xmlns:a16="http://schemas.microsoft.com/office/drawing/2014/main" id="{8BB90022-B160-4E8C-A793-9381E861A44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 bwMode="auto">
          <a:xfrm>
            <a:off x="58379" y="57722"/>
            <a:ext cx="453917" cy="419527"/>
          </a:xfrm>
          <a:prstGeom prst="rect">
            <a:avLst/>
          </a:prstGeom>
          <a:ln w="12700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BAFF0E3-FEC4-4F47-934D-D35E8E1EB265}"/>
              </a:ext>
            </a:extLst>
          </p:cNvPr>
          <p:cNvCxnSpPr/>
          <p:nvPr userDrawn="1"/>
        </p:nvCxnSpPr>
        <p:spPr>
          <a:xfrm>
            <a:off x="838402" y="111510"/>
            <a:ext cx="6480000" cy="0"/>
          </a:xfrm>
          <a:prstGeom prst="line">
            <a:avLst/>
          </a:prstGeom>
          <a:ln w="53975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2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2901F190-B4F3-4E0D-9E09-2FBFBF66BD3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10" y="-14986"/>
            <a:ext cx="1313970" cy="49524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D633B0A-AA8B-42C2-A3B4-50FB49B37E44}"/>
              </a:ext>
            </a:extLst>
          </p:cNvPr>
          <p:cNvSpPr txBox="1"/>
          <p:nvPr userDrawn="1"/>
        </p:nvSpPr>
        <p:spPr>
          <a:xfrm>
            <a:off x="8595915" y="551073"/>
            <a:ext cx="479685" cy="2616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 defTabSz="457200"/>
            <a:fld id="{1E924A4A-17CB-4F88-BECF-69839514B73D}" type="slidenum">
              <a:rPr lang="es-MX" sz="1100" b="1">
                <a:solidFill>
                  <a:srgbClr val="E3EACF"/>
                </a:solidFill>
                <a:latin typeface="Rockwell" panose="02060603020205020403" pitchFamily="18" charset="0"/>
              </a:rPr>
              <a:pPr algn="ctr" defTabSz="457200"/>
              <a:t>‹#›</a:t>
            </a:fld>
            <a:endParaRPr lang="es-MX" sz="1100" b="1" dirty="0">
              <a:solidFill>
                <a:srgbClr val="E3EACF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1CC5C7C-0DBF-44E8-B68B-9966D1308E00}"/>
              </a:ext>
            </a:extLst>
          </p:cNvPr>
          <p:cNvSpPr/>
          <p:nvPr/>
        </p:nvSpPr>
        <p:spPr>
          <a:xfrm>
            <a:off x="1" y="9067"/>
            <a:ext cx="9136316" cy="5568044"/>
          </a:xfrm>
          <a:prstGeom prst="rect">
            <a:avLst/>
          </a:prstGeom>
          <a:solidFill>
            <a:srgbClr val="EBF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4E8749-798B-402F-A94E-545D1766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47" y="2844540"/>
            <a:ext cx="6952911" cy="1079515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err="1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Condesa</a:t>
            </a:r>
            <a:r>
              <a:rPr lang="pt-BR" sz="32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pt-BR" sz="3200" b="1" dirty="0" err="1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and</a:t>
            </a:r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pt-BR" sz="3200" b="1" dirty="0" err="1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Condesa</a:t>
            </a:r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  </a:t>
            </a:r>
            <a:r>
              <a:rPr lang="pt-BR" sz="3200" b="1" dirty="0" err="1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Iztapalapa</a:t>
            </a:r>
            <a:r>
              <a:rPr lang="pt-BR" sz="32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/>
            </a:r>
            <a:br>
              <a:rPr lang="pt-BR" sz="32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</a:br>
            <a:r>
              <a:rPr lang="pt-BR" sz="3200" b="1" dirty="0" err="1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Specialized</a:t>
            </a:r>
            <a:r>
              <a:rPr lang="pt-BR" sz="3200" b="1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pt-BR" sz="3200" b="1" dirty="0" err="1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Clinics</a:t>
            </a:r>
            <a:endParaRPr lang="pt-BR" sz="3200" b="1" dirty="0">
              <a:solidFill>
                <a:schemeClr val="accent4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B26114C-F9DA-4B94-AF6B-AD5143958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7110"/>
            <a:ext cx="9144000" cy="128089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A8A5D4E-B7E6-43D7-BFAF-117404B192F0}"/>
              </a:ext>
            </a:extLst>
          </p:cNvPr>
          <p:cNvSpPr/>
          <p:nvPr/>
        </p:nvSpPr>
        <p:spPr>
          <a:xfrm>
            <a:off x="3156801" y="4071923"/>
            <a:ext cx="2839640" cy="10772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0"/>
              </a:spcBef>
            </a:pPr>
            <a:r>
              <a:rPr lang="es-MX" sz="3200" b="1" dirty="0" err="1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j-ea"/>
                <a:cs typeface="+mj-cs"/>
              </a:rPr>
              <a:t>Mexico</a:t>
            </a:r>
            <a:r>
              <a:rPr lang="es-MX" sz="32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j-ea"/>
                <a:cs typeface="+mj-cs"/>
              </a:rPr>
              <a:t> City</a:t>
            </a:r>
            <a:br>
              <a:rPr lang="es-MX" sz="32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j-ea"/>
                <a:cs typeface="+mj-cs"/>
              </a:rPr>
            </a:br>
            <a:r>
              <a:rPr lang="es-MX" sz="32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j-ea"/>
                <a:cs typeface="+mj-cs"/>
              </a:rPr>
              <a:t>HIV </a:t>
            </a:r>
            <a:r>
              <a:rPr lang="es-MX" sz="3200" b="1" dirty="0" err="1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j-ea"/>
                <a:cs typeface="+mj-cs"/>
              </a:rPr>
              <a:t>Program</a:t>
            </a:r>
            <a:endParaRPr lang="es-MX" sz="3200" b="1" dirty="0">
              <a:solidFill>
                <a:schemeClr val="accent4">
                  <a:lumMod val="75000"/>
                </a:schemeClr>
              </a:solidFill>
              <a:latin typeface="Rockwell" panose="02060603020205020403" pitchFamily="18" charset="0"/>
              <a:ea typeface="+mj-ea"/>
              <a:cs typeface="+mj-cs"/>
            </a:endParaRPr>
          </a:p>
        </p:txBody>
      </p:sp>
      <p:pic>
        <p:nvPicPr>
          <p:cNvPr id="9" name="Imagen 3" descr="Logo Condesa.wmf">
            <a:extLst>
              <a:ext uri="{FF2B5EF4-FFF2-40B4-BE49-F238E27FC236}">
                <a16:creationId xmlns:a16="http://schemas.microsoft.com/office/drawing/2014/main" id="{2D150474-CDCA-4597-9D3E-58C36047D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38868" y="1426321"/>
            <a:ext cx="1168007" cy="1079515"/>
          </a:xfrm>
          <a:prstGeom prst="rect">
            <a:avLst/>
          </a:prstGeom>
          <a:ln w="12700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A6DD8A-A196-4399-B94C-0A529A5967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7" y="1177591"/>
            <a:ext cx="5087789" cy="141440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7C247FC-E529-4381-BC7D-1D2F5C9DD029}"/>
              </a:ext>
            </a:extLst>
          </p:cNvPr>
          <p:cNvSpPr/>
          <p:nvPr/>
        </p:nvSpPr>
        <p:spPr>
          <a:xfrm>
            <a:off x="1433741" y="155068"/>
            <a:ext cx="6285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s-MX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Centro para la Prevención y Atención Integral del VIH de la Ciudad de México</a:t>
            </a:r>
          </a:p>
          <a:p>
            <a:pPr algn="ctr" defTabSz="457189"/>
            <a:r>
              <a:rPr lang="es-MX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Clínica Especializada Condesa</a:t>
            </a:r>
          </a:p>
          <a:p>
            <a:pPr algn="ctr" defTabSz="457189"/>
            <a:r>
              <a:rPr lang="es-MX" sz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Clínica Especializada Condesa Iztapalapa</a:t>
            </a:r>
          </a:p>
        </p:txBody>
      </p:sp>
    </p:spTree>
    <p:extLst>
      <p:ext uri="{BB962C8B-B14F-4D97-AF65-F5344CB8AC3E}">
        <p14:creationId xmlns:p14="http://schemas.microsoft.com/office/powerpoint/2010/main" val="26411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000" dirty="0">
                <a:latin typeface="Calibri" charset="0"/>
                <a:ea typeface="ＭＳ Ｐゴシック" charset="0"/>
                <a:cs typeface="ＭＳ Ｐゴシック" charset="0"/>
              </a:rPr>
              <a:t>53/211 (</a:t>
            </a:r>
            <a:r>
              <a:rPr lang="es-MX" sz="20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25.1%</a:t>
            </a:r>
            <a:r>
              <a:rPr lang="es-MX" sz="2000" dirty="0"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s-MX" sz="2000" dirty="0" smtClean="0">
                <a:latin typeface="Calibri" charset="0"/>
                <a:ea typeface="ＭＳ Ｐゴシック" charset="0"/>
                <a:cs typeface="ＭＳ Ｐゴシック" charset="0"/>
              </a:rPr>
              <a:t>lost to follow-up: </a:t>
            </a:r>
            <a:r>
              <a:rPr lang="es-MX" sz="2000" dirty="0">
                <a:latin typeface="Calibri" charset="0"/>
                <a:ea typeface="ＭＳ Ｐゴシック" charset="0"/>
                <a:cs typeface="ＭＳ Ｐゴシック" charset="0"/>
              </a:rPr>
              <a:t>52 </a:t>
            </a:r>
            <a:r>
              <a:rPr lang="es-MX" sz="2000" dirty="0" smtClean="0">
                <a:latin typeface="Calibri" charset="0"/>
                <a:ea typeface="ＭＳ Ｐゴシック" charset="0"/>
                <a:cs typeface="ＭＳ Ｐゴシック" charset="0"/>
              </a:rPr>
              <a:t>men, </a:t>
            </a:r>
            <a:r>
              <a:rPr lang="es-MX" sz="2000" dirty="0">
                <a:latin typeface="Calibri" charset="0"/>
                <a:ea typeface="ＭＳ Ｐゴシック" charset="0"/>
                <a:cs typeface="ＭＳ Ｐゴシック" charset="0"/>
              </a:rPr>
              <a:t>y 1 </a:t>
            </a:r>
            <a:r>
              <a:rPr lang="es-MX" sz="2000" dirty="0" smtClean="0">
                <a:latin typeface="Calibri" charset="0"/>
                <a:ea typeface="ＭＳ Ｐゴシック" charset="0"/>
                <a:cs typeface="ＭＳ Ｐゴシック" charset="0"/>
              </a:rPr>
              <a:t>TGW. Mean: </a:t>
            </a:r>
            <a:r>
              <a:rPr lang="es-MX" sz="2000" dirty="0">
                <a:latin typeface="Calibri" charset="0"/>
                <a:ea typeface="ＭＳ Ｐゴシック" charset="0"/>
                <a:cs typeface="ＭＳ Ｐゴシック" charset="0"/>
              </a:rPr>
              <a:t>18 </a:t>
            </a:r>
            <a:r>
              <a:rPr lang="es-MX" sz="2000" dirty="0" smtClean="0">
                <a:latin typeface="Calibri" charset="0"/>
                <a:ea typeface="ＭＳ Ｐゴシック" charset="0"/>
                <a:cs typeface="ＭＳ Ｐゴシック" charset="0"/>
              </a:rPr>
              <a:t>yo.</a:t>
            </a:r>
          </a:p>
          <a:p>
            <a:r>
              <a:rPr lang="es-MX" sz="2000" dirty="0" smtClean="0">
                <a:latin typeface="Calibri" charset="0"/>
                <a:ea typeface="ＭＳ Ｐゴシック" charset="0"/>
                <a:cs typeface="ＭＳ Ｐゴシック" charset="0"/>
              </a:rPr>
              <a:t>Mean CD4</a:t>
            </a:r>
            <a:r>
              <a:rPr lang="es-MX" sz="2000" dirty="0">
                <a:latin typeface="Calibri" charset="0"/>
                <a:ea typeface="ＭＳ Ｐゴシック" charset="0"/>
                <a:cs typeface="ＭＳ Ｐゴシック" charset="0"/>
              </a:rPr>
              <a:t>+ </a:t>
            </a:r>
            <a:r>
              <a:rPr lang="es-MX" sz="2000" dirty="0" smtClean="0">
                <a:latin typeface="Calibri" charset="0"/>
                <a:ea typeface="ＭＳ Ｐゴシック" charset="0"/>
                <a:cs typeface="ＭＳ Ｐゴシック" charset="0"/>
              </a:rPr>
              <a:t>cells (</a:t>
            </a:r>
            <a:r>
              <a:rPr lang="es-MX" sz="2000" dirty="0">
                <a:latin typeface="Calibri" charset="0"/>
                <a:ea typeface="ＭＳ Ｐゴシック" charset="0"/>
                <a:cs typeface="ＭＳ Ｐゴシック" charset="0"/>
              </a:rPr>
              <a:t>n=115): </a:t>
            </a:r>
            <a:r>
              <a:rPr lang="es-MX" sz="2000" b="1" dirty="0">
                <a:latin typeface="Calibri" charset="0"/>
                <a:ea typeface="ＭＳ Ｐゴシック" charset="0"/>
                <a:cs typeface="ＭＳ Ｐゴシック" charset="0"/>
              </a:rPr>
              <a:t>406 cel/mm3</a:t>
            </a:r>
            <a:r>
              <a:rPr lang="es-MX" sz="2000" dirty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r>
              <a:rPr lang="es-MX" sz="2000" dirty="0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s-MX" sz="2000" b="1" dirty="0">
                <a:latin typeface="Calibri" charset="0"/>
                <a:ea typeface="ＭＳ Ｐゴシック" charset="0"/>
                <a:cs typeface="ＭＳ Ｐゴシック" charset="0"/>
              </a:rPr>
              <a:t>14.7</a:t>
            </a:r>
            <a:r>
              <a:rPr lang="es-MX" sz="2000" b="1" dirty="0" smtClean="0">
                <a:latin typeface="Calibri" charset="0"/>
                <a:ea typeface="ＭＳ Ｐゴシック" charset="0"/>
                <a:cs typeface="ＭＳ Ｐゴシック" charset="0"/>
              </a:rPr>
              <a:t>%</a:t>
            </a:r>
            <a:r>
              <a:rPr lang="es-MX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s-MX" sz="2000" dirty="0" smtClean="0">
                <a:latin typeface="Calibri" charset="0"/>
                <a:ea typeface="ＭＳ Ｐゴシック" charset="0"/>
                <a:cs typeface="ＭＳ Ｐゴシック" charset="0"/>
              </a:rPr>
              <a:t>&lt;200 </a:t>
            </a:r>
            <a:r>
              <a:rPr lang="es-MX" sz="2000" dirty="0">
                <a:latin typeface="Calibri" charset="0"/>
                <a:ea typeface="ＭＳ Ｐゴシック" charset="0"/>
                <a:cs typeface="ＭＳ Ｐゴシック" charset="0"/>
              </a:rPr>
              <a:t>CD4</a:t>
            </a:r>
            <a:r>
              <a:rPr lang="es-MX" sz="2000" dirty="0" smtClean="0">
                <a:latin typeface="Calibri" charset="0"/>
                <a:ea typeface="ＭＳ Ｐゴシック" charset="0"/>
                <a:cs typeface="ＭＳ Ｐゴシック" charset="0"/>
              </a:rPr>
              <a:t>+)</a:t>
            </a:r>
          </a:p>
          <a:p>
            <a:r>
              <a:rPr lang="es-MX" sz="2000" dirty="0" smtClean="0">
                <a:latin typeface="Calibri" charset="0"/>
                <a:ea typeface="ＭＳ Ｐゴシック" charset="0"/>
                <a:cs typeface="ＭＳ Ｐゴシック" charset="0"/>
              </a:rPr>
              <a:t>Median number of sex partners: 24 (vs. 11 in controls)</a:t>
            </a:r>
          </a:p>
          <a:p>
            <a:r>
              <a:rPr lang="es-MX" sz="2000" dirty="0" smtClean="0">
                <a:latin typeface="Calibri" charset="0"/>
                <a:ea typeface="ＭＳ Ｐゴシック" charset="0"/>
                <a:cs typeface="ＭＳ Ｐゴシック" charset="0"/>
              </a:rPr>
              <a:t>26% with sex partner 10 or more years older (vs. 10% in controls)</a:t>
            </a:r>
          </a:p>
          <a:p>
            <a:r>
              <a:rPr lang="es-MX" sz="2000" dirty="0" smtClean="0">
                <a:latin typeface="Calibri" charset="0"/>
                <a:ea typeface="ＭＳ Ｐゴシック" charset="0"/>
                <a:cs typeface="ＭＳ Ｐゴシック" charset="0"/>
              </a:rPr>
              <a:t>26% had an adolescent mother (vs. 13% in controls)</a:t>
            </a:r>
          </a:p>
          <a:p>
            <a:r>
              <a:rPr lang="es-MX" sz="2000" dirty="0" smtClean="0">
                <a:latin typeface="Calibri" charset="0"/>
                <a:ea typeface="ＭＳ Ｐゴシック" charset="0"/>
                <a:cs typeface="ＭＳ Ｐゴシック" charset="0"/>
              </a:rPr>
              <a:t>25% had suffered sexal abuse (vs. 17% in controls)</a:t>
            </a:r>
          </a:p>
          <a:p>
            <a:r>
              <a:rPr lang="es-MX" sz="2000" dirty="0" smtClean="0">
                <a:latin typeface="Calibri" charset="0"/>
                <a:ea typeface="ＭＳ Ｐゴシック" charset="0"/>
                <a:cs typeface="ＭＳ Ｐゴシック" charset="0"/>
              </a:rPr>
              <a:t>64% used a condom in first sexual intercourse (vs. 68% in controls)</a:t>
            </a:r>
          </a:p>
          <a:p>
            <a:endParaRPr lang="es-MX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s-MX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s-ES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592916" y="268678"/>
            <a:ext cx="5903912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altLang="en-US" sz="2400" dirty="0" smtClean="0"/>
              <a:t>HIV in adolescents</a:t>
            </a:r>
            <a:endParaRPr lang="es-MX" altLang="en-US" sz="2400" dirty="0"/>
          </a:p>
          <a:p>
            <a:r>
              <a:rPr lang="es-MX" altLang="en-US" sz="2400" dirty="0"/>
              <a:t>Condesa Clinics</a:t>
            </a:r>
          </a:p>
        </p:txBody>
      </p:sp>
    </p:spTree>
    <p:extLst>
      <p:ext uri="{BB962C8B-B14F-4D97-AF65-F5344CB8AC3E}">
        <p14:creationId xmlns:p14="http://schemas.microsoft.com/office/powerpoint/2010/main" val="408439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lecha a la derecha con muesca 84"/>
          <p:cNvSpPr/>
          <p:nvPr/>
        </p:nvSpPr>
        <p:spPr>
          <a:xfrm rot="5400000">
            <a:off x="5936059" y="2961776"/>
            <a:ext cx="3878938" cy="2501948"/>
          </a:xfrm>
          <a:prstGeom prst="notchedRightArrow">
            <a:avLst/>
          </a:prstGeom>
          <a:solidFill>
            <a:srgbClr val="FFC000">
              <a:alpha val="57000"/>
            </a:srgbClr>
          </a:solidFill>
          <a:ln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Elipse 2"/>
          <p:cNvSpPr/>
          <p:nvPr/>
        </p:nvSpPr>
        <p:spPr>
          <a:xfrm>
            <a:off x="3980901" y="1143293"/>
            <a:ext cx="1160627" cy="1129991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HIV</a:t>
            </a:r>
            <a:endParaRPr lang="es-MX" sz="2800" b="1" dirty="0"/>
          </a:p>
        </p:txBody>
      </p:sp>
      <p:cxnSp>
        <p:nvCxnSpPr>
          <p:cNvPr id="18" name="Conector recto de flecha 17"/>
          <p:cNvCxnSpPr/>
          <p:nvPr/>
        </p:nvCxnSpPr>
        <p:spPr>
          <a:xfrm flipH="1" flipV="1">
            <a:off x="7866211" y="2038414"/>
            <a:ext cx="452" cy="720000"/>
          </a:xfrm>
          <a:prstGeom prst="straightConnector1">
            <a:avLst/>
          </a:prstGeom>
          <a:ln w="76200">
            <a:solidFill>
              <a:srgbClr val="00B0F0"/>
            </a:solidFill>
            <a:prstDash val="dashDot"/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7451498" y="1450426"/>
            <a:ext cx="78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/>
              <a:t>(-)</a:t>
            </a:r>
            <a:endParaRPr lang="es-MX" sz="2800" b="1" dirty="0"/>
          </a:p>
        </p:txBody>
      </p:sp>
      <p:cxnSp>
        <p:nvCxnSpPr>
          <p:cNvPr id="43" name="Conector recto de flecha 42"/>
          <p:cNvCxnSpPr/>
          <p:nvPr/>
        </p:nvCxnSpPr>
        <p:spPr>
          <a:xfrm flipH="1" flipV="1">
            <a:off x="5201785" y="1702263"/>
            <a:ext cx="2432577" cy="9773"/>
          </a:xfrm>
          <a:prstGeom prst="straightConnector1">
            <a:avLst/>
          </a:prstGeom>
          <a:ln w="76200">
            <a:solidFill>
              <a:srgbClr val="00B0F0"/>
            </a:solidFill>
            <a:prstDash val="dashDot"/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Rectángulo 39"/>
          <p:cNvSpPr/>
          <p:nvPr/>
        </p:nvSpPr>
        <p:spPr>
          <a:xfrm>
            <a:off x="1982457" y="915612"/>
            <a:ext cx="6691367" cy="1172356"/>
          </a:xfrm>
          <a:prstGeom prst="rect">
            <a:avLst/>
          </a:prstGeom>
          <a:noFill/>
        </p:spPr>
      </p:sp>
      <p:sp>
        <p:nvSpPr>
          <p:cNvPr id="61" name="Flecha a la derecha con muesca 60"/>
          <p:cNvSpPr/>
          <p:nvPr/>
        </p:nvSpPr>
        <p:spPr>
          <a:xfrm rot="5400000">
            <a:off x="-659494" y="2961779"/>
            <a:ext cx="3878938" cy="2501948"/>
          </a:xfrm>
          <a:prstGeom prst="notchedRightArrow">
            <a:avLst/>
          </a:prstGeom>
          <a:solidFill>
            <a:srgbClr val="FFC000">
              <a:alpha val="57000"/>
            </a:srgbClr>
          </a:solidFill>
          <a:ln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3" name="TextBox 51"/>
          <p:cNvSpPr txBox="1"/>
          <p:nvPr/>
        </p:nvSpPr>
        <p:spPr>
          <a:xfrm>
            <a:off x="564071" y="471905"/>
            <a:ext cx="584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0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Test and Treat and Test and PrEP </a:t>
            </a:r>
          </a:p>
        </p:txBody>
      </p:sp>
      <p:cxnSp>
        <p:nvCxnSpPr>
          <p:cNvPr id="52" name="Conector recto de flecha 51"/>
          <p:cNvCxnSpPr/>
          <p:nvPr/>
        </p:nvCxnSpPr>
        <p:spPr>
          <a:xfrm flipV="1">
            <a:off x="1544495" y="1704687"/>
            <a:ext cx="2389938" cy="9120"/>
          </a:xfrm>
          <a:prstGeom prst="straightConnector1">
            <a:avLst/>
          </a:prstGeom>
          <a:ln w="76200">
            <a:solidFill>
              <a:srgbClr val="00B0F0"/>
            </a:solidFill>
            <a:prstDash val="dashDot"/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 flipH="1" flipV="1">
            <a:off x="1279116" y="2038415"/>
            <a:ext cx="452" cy="720000"/>
          </a:xfrm>
          <a:prstGeom prst="straightConnector1">
            <a:avLst/>
          </a:prstGeom>
          <a:ln w="76200">
            <a:solidFill>
              <a:srgbClr val="00B0F0"/>
            </a:solidFill>
            <a:prstDash val="dashDot"/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CuadroTexto 61"/>
          <p:cNvSpPr txBox="1"/>
          <p:nvPr/>
        </p:nvSpPr>
        <p:spPr>
          <a:xfrm>
            <a:off x="872870" y="1450427"/>
            <a:ext cx="78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/>
              <a:t>(+)</a:t>
            </a:r>
            <a:endParaRPr lang="es-MX" sz="2800" b="1" dirty="0"/>
          </a:p>
        </p:txBody>
      </p:sp>
      <p:grpSp>
        <p:nvGrpSpPr>
          <p:cNvPr id="12" name="Grupo 11"/>
          <p:cNvGrpSpPr/>
          <p:nvPr/>
        </p:nvGrpSpPr>
        <p:grpSpPr>
          <a:xfrm>
            <a:off x="641428" y="3048214"/>
            <a:ext cx="1306322" cy="2845232"/>
            <a:chOff x="641428" y="3048214"/>
            <a:chExt cx="1306322" cy="2845232"/>
          </a:xfrm>
        </p:grpSpPr>
        <p:sp>
          <p:nvSpPr>
            <p:cNvPr id="67" name="Elipse 66"/>
            <p:cNvSpPr/>
            <p:nvPr/>
          </p:nvSpPr>
          <p:spPr>
            <a:xfrm>
              <a:off x="1173240" y="3500052"/>
              <a:ext cx="266009" cy="188917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9" name="Forma libre 68"/>
            <p:cNvSpPr/>
            <p:nvPr/>
          </p:nvSpPr>
          <p:spPr>
            <a:xfrm>
              <a:off x="641428" y="3628046"/>
              <a:ext cx="1306322" cy="261610"/>
            </a:xfrm>
            <a:custGeom>
              <a:avLst/>
              <a:gdLst>
                <a:gd name="connsiteX0" fmla="*/ 0 w 1441579"/>
                <a:gd name="connsiteY0" fmla="*/ 0 h 289153"/>
                <a:gd name="connsiteX1" fmla="*/ 1441579 w 1441579"/>
                <a:gd name="connsiteY1" fmla="*/ 0 h 289153"/>
                <a:gd name="connsiteX2" fmla="*/ 1441579 w 1441579"/>
                <a:gd name="connsiteY2" fmla="*/ 289153 h 289153"/>
                <a:gd name="connsiteX3" fmla="*/ 0 w 1441579"/>
                <a:gd name="connsiteY3" fmla="*/ 289153 h 289153"/>
                <a:gd name="connsiteX4" fmla="*/ 0 w 1441579"/>
                <a:gd name="connsiteY4" fmla="*/ 0 h 28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579" h="289153">
                  <a:moveTo>
                    <a:pt x="0" y="0"/>
                  </a:moveTo>
                  <a:lnTo>
                    <a:pt x="1441579" y="0"/>
                  </a:lnTo>
                  <a:lnTo>
                    <a:pt x="1441579" y="289153"/>
                  </a:lnTo>
                  <a:lnTo>
                    <a:pt x="0" y="289153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100" b="1" dirty="0">
                  <a:solidFill>
                    <a:prstClr val="black"/>
                  </a:solidFill>
                </a:rPr>
                <a:t>Medical Care</a:t>
              </a:r>
            </a:p>
          </p:txBody>
        </p:sp>
        <p:sp>
          <p:nvSpPr>
            <p:cNvPr id="79" name="Elipse 78"/>
            <p:cNvSpPr/>
            <p:nvPr/>
          </p:nvSpPr>
          <p:spPr>
            <a:xfrm>
              <a:off x="1163045" y="4213041"/>
              <a:ext cx="266009" cy="188917"/>
            </a:xfrm>
            <a:prstGeom prst="ellipse">
              <a:avLst/>
            </a:prstGeom>
            <a:solidFill>
              <a:srgbClr val="9966FF">
                <a:alpha val="9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81" name="Elipse 80"/>
            <p:cNvSpPr/>
            <p:nvPr/>
          </p:nvSpPr>
          <p:spPr>
            <a:xfrm>
              <a:off x="1161584" y="4770870"/>
              <a:ext cx="266009" cy="188917"/>
            </a:xfrm>
            <a:prstGeom prst="ellipse">
              <a:avLst/>
            </a:prstGeom>
            <a:solidFill>
              <a:srgbClr val="FF66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2" name="Forma libre 81"/>
            <p:cNvSpPr/>
            <p:nvPr/>
          </p:nvSpPr>
          <p:spPr>
            <a:xfrm>
              <a:off x="717175" y="5462559"/>
              <a:ext cx="1075765" cy="430887"/>
            </a:xfrm>
            <a:custGeom>
              <a:avLst/>
              <a:gdLst>
                <a:gd name="connsiteX0" fmla="*/ 0 w 1153179"/>
                <a:gd name="connsiteY0" fmla="*/ 0 h 261496"/>
                <a:gd name="connsiteX1" fmla="*/ 1153179 w 1153179"/>
                <a:gd name="connsiteY1" fmla="*/ 0 h 261496"/>
                <a:gd name="connsiteX2" fmla="*/ 1153179 w 1153179"/>
                <a:gd name="connsiteY2" fmla="*/ 261496 h 261496"/>
                <a:gd name="connsiteX3" fmla="*/ 0 w 1153179"/>
                <a:gd name="connsiteY3" fmla="*/ 261496 h 261496"/>
                <a:gd name="connsiteX4" fmla="*/ 0 w 1153179"/>
                <a:gd name="connsiteY4" fmla="*/ 0 h 26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179" h="261496">
                  <a:moveTo>
                    <a:pt x="0" y="0"/>
                  </a:moveTo>
                  <a:lnTo>
                    <a:pt x="1153179" y="0"/>
                  </a:lnTo>
                  <a:lnTo>
                    <a:pt x="1153179" y="261496"/>
                  </a:lnTo>
                  <a:lnTo>
                    <a:pt x="0" y="261496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100" b="1" dirty="0">
                  <a:solidFill>
                    <a:prstClr val="black"/>
                  </a:solidFill>
                </a:rPr>
                <a:t>Viral supression</a:t>
              </a:r>
            </a:p>
          </p:txBody>
        </p:sp>
        <p:sp>
          <p:nvSpPr>
            <p:cNvPr id="83" name="Elipse 82"/>
            <p:cNvSpPr/>
            <p:nvPr/>
          </p:nvSpPr>
          <p:spPr>
            <a:xfrm>
              <a:off x="1173240" y="5341499"/>
              <a:ext cx="266009" cy="18891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cxnSp>
          <p:nvCxnSpPr>
            <p:cNvPr id="72" name="Straight Arrow Connector 155"/>
            <p:cNvCxnSpPr/>
            <p:nvPr/>
          </p:nvCxnSpPr>
          <p:spPr>
            <a:xfrm flipH="1">
              <a:off x="1295400" y="3257475"/>
              <a:ext cx="3823" cy="180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174"/>
            <p:cNvSpPr txBox="1"/>
            <p:nvPr/>
          </p:nvSpPr>
          <p:spPr>
            <a:xfrm>
              <a:off x="753835" y="3048214"/>
              <a:ext cx="10815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MX" sz="1200" b="1" dirty="0">
                  <a:solidFill>
                    <a:prstClr val="black"/>
                  </a:solidFill>
                  <a:ea typeface="+mn-ea"/>
                </a:rPr>
                <a:t>Linkage</a:t>
              </a:r>
            </a:p>
          </p:txBody>
        </p:sp>
        <p:sp>
          <p:nvSpPr>
            <p:cNvPr id="77" name="TextBox 186"/>
            <p:cNvSpPr txBox="1"/>
            <p:nvPr/>
          </p:nvSpPr>
          <p:spPr>
            <a:xfrm>
              <a:off x="848245" y="4355162"/>
              <a:ext cx="8705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MX"/>
              </a:defPPr>
              <a:lvl1pPr algn="ctr">
                <a:defRPr sz="1100" b="1">
                  <a:solidFill>
                    <a:prstClr val="black"/>
                  </a:solidFill>
                </a:defRPr>
              </a:lvl1pPr>
            </a:lstStyle>
            <a:p>
              <a:r>
                <a:rPr lang="es-MX" dirty="0"/>
                <a:t>Retention</a:t>
              </a: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776941" y="4884233"/>
              <a:ext cx="98611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100" b="1" dirty="0">
                  <a:solidFill>
                    <a:prstClr val="black"/>
                  </a:solidFill>
                  <a:sym typeface="Wingdings"/>
                </a:rPr>
                <a:t>Adherence</a:t>
              </a:r>
              <a:endParaRPr lang="es-MX" sz="1100" b="1" dirty="0">
                <a:solidFill>
                  <a:prstClr val="black"/>
                </a:solidFill>
              </a:endParaRPr>
            </a:p>
          </p:txBody>
        </p:sp>
        <p:cxnSp>
          <p:nvCxnSpPr>
            <p:cNvPr id="86" name="Straight Arrow Connector 155"/>
            <p:cNvCxnSpPr/>
            <p:nvPr/>
          </p:nvCxnSpPr>
          <p:spPr>
            <a:xfrm flipH="1">
              <a:off x="1290765" y="4002723"/>
              <a:ext cx="3823" cy="180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155"/>
            <p:cNvCxnSpPr/>
            <p:nvPr/>
          </p:nvCxnSpPr>
          <p:spPr>
            <a:xfrm flipH="1">
              <a:off x="1290761" y="4569990"/>
              <a:ext cx="3823" cy="180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155"/>
            <p:cNvCxnSpPr/>
            <p:nvPr/>
          </p:nvCxnSpPr>
          <p:spPr>
            <a:xfrm flipH="1">
              <a:off x="1290758" y="5111859"/>
              <a:ext cx="3823" cy="180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o 88"/>
          <p:cNvGrpSpPr/>
          <p:nvPr/>
        </p:nvGrpSpPr>
        <p:grpSpPr>
          <a:xfrm>
            <a:off x="7211577" y="2853480"/>
            <a:ext cx="1306322" cy="2862220"/>
            <a:chOff x="641428" y="2861949"/>
            <a:chExt cx="1306322" cy="2862220"/>
          </a:xfrm>
        </p:grpSpPr>
        <p:sp>
          <p:nvSpPr>
            <p:cNvPr id="90" name="Elipse 89"/>
            <p:cNvSpPr/>
            <p:nvPr/>
          </p:nvSpPr>
          <p:spPr>
            <a:xfrm>
              <a:off x="1173240" y="3500052"/>
              <a:ext cx="266009" cy="188917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1" name="Forma libre 90"/>
            <p:cNvSpPr/>
            <p:nvPr/>
          </p:nvSpPr>
          <p:spPr>
            <a:xfrm>
              <a:off x="641428" y="3628046"/>
              <a:ext cx="1306322" cy="261610"/>
            </a:xfrm>
            <a:custGeom>
              <a:avLst/>
              <a:gdLst>
                <a:gd name="connsiteX0" fmla="*/ 0 w 1441579"/>
                <a:gd name="connsiteY0" fmla="*/ 0 h 289153"/>
                <a:gd name="connsiteX1" fmla="*/ 1441579 w 1441579"/>
                <a:gd name="connsiteY1" fmla="*/ 0 h 289153"/>
                <a:gd name="connsiteX2" fmla="*/ 1441579 w 1441579"/>
                <a:gd name="connsiteY2" fmla="*/ 289153 h 289153"/>
                <a:gd name="connsiteX3" fmla="*/ 0 w 1441579"/>
                <a:gd name="connsiteY3" fmla="*/ 289153 h 289153"/>
                <a:gd name="connsiteX4" fmla="*/ 0 w 1441579"/>
                <a:gd name="connsiteY4" fmla="*/ 0 h 28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579" h="289153">
                  <a:moveTo>
                    <a:pt x="0" y="0"/>
                  </a:moveTo>
                  <a:lnTo>
                    <a:pt x="1441579" y="0"/>
                  </a:lnTo>
                  <a:lnTo>
                    <a:pt x="1441579" y="289153"/>
                  </a:lnTo>
                  <a:lnTo>
                    <a:pt x="0" y="289153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_tradnl" sz="1100" b="1" dirty="0" err="1"/>
                <a:t>Lab</a:t>
              </a:r>
              <a:r>
                <a:rPr lang="es-ES_tradnl" sz="1100" b="1" dirty="0"/>
                <a:t> </a:t>
              </a:r>
              <a:r>
                <a:rPr lang="es-ES_tradnl" sz="1100" b="1" dirty="0" err="1"/>
                <a:t>tests</a:t>
              </a:r>
              <a:endParaRPr lang="es-MX" sz="1100" b="1" dirty="0"/>
            </a:p>
          </p:txBody>
        </p:sp>
        <p:sp>
          <p:nvSpPr>
            <p:cNvPr id="92" name="Elipse 91"/>
            <p:cNvSpPr/>
            <p:nvPr/>
          </p:nvSpPr>
          <p:spPr>
            <a:xfrm>
              <a:off x="1163045" y="4213041"/>
              <a:ext cx="266009" cy="188917"/>
            </a:xfrm>
            <a:prstGeom prst="ellipse">
              <a:avLst/>
            </a:prstGeom>
            <a:solidFill>
              <a:srgbClr val="9966FF">
                <a:alpha val="9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96" name="Elipse 95"/>
            <p:cNvSpPr/>
            <p:nvPr/>
          </p:nvSpPr>
          <p:spPr>
            <a:xfrm>
              <a:off x="1161584" y="4770870"/>
              <a:ext cx="266009" cy="188917"/>
            </a:xfrm>
            <a:prstGeom prst="ellipse">
              <a:avLst/>
            </a:prstGeom>
            <a:solidFill>
              <a:srgbClr val="FF66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00" name="Forma libre 99"/>
            <p:cNvSpPr/>
            <p:nvPr/>
          </p:nvSpPr>
          <p:spPr>
            <a:xfrm>
              <a:off x="817411" y="5462559"/>
              <a:ext cx="1039263" cy="261610"/>
            </a:xfrm>
            <a:custGeom>
              <a:avLst/>
              <a:gdLst>
                <a:gd name="connsiteX0" fmla="*/ 0 w 1153179"/>
                <a:gd name="connsiteY0" fmla="*/ 0 h 261496"/>
                <a:gd name="connsiteX1" fmla="*/ 1153179 w 1153179"/>
                <a:gd name="connsiteY1" fmla="*/ 0 h 261496"/>
                <a:gd name="connsiteX2" fmla="*/ 1153179 w 1153179"/>
                <a:gd name="connsiteY2" fmla="*/ 261496 h 261496"/>
                <a:gd name="connsiteX3" fmla="*/ 0 w 1153179"/>
                <a:gd name="connsiteY3" fmla="*/ 261496 h 261496"/>
                <a:gd name="connsiteX4" fmla="*/ 0 w 1153179"/>
                <a:gd name="connsiteY4" fmla="*/ 0 h 26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179" h="261496">
                  <a:moveTo>
                    <a:pt x="0" y="0"/>
                  </a:moveTo>
                  <a:lnTo>
                    <a:pt x="1153179" y="0"/>
                  </a:lnTo>
                  <a:lnTo>
                    <a:pt x="1153179" y="261496"/>
                  </a:lnTo>
                  <a:lnTo>
                    <a:pt x="0" y="261496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_tradnl" sz="1100" b="1" dirty="0" err="1"/>
                <a:t>Adherence</a:t>
              </a:r>
              <a:endParaRPr lang="es-MX" sz="1100" b="1" dirty="0"/>
            </a:p>
          </p:txBody>
        </p:sp>
        <p:sp>
          <p:nvSpPr>
            <p:cNvPr id="101" name="Elipse 100"/>
            <p:cNvSpPr/>
            <p:nvPr/>
          </p:nvSpPr>
          <p:spPr>
            <a:xfrm>
              <a:off x="1173240" y="5341499"/>
              <a:ext cx="266009" cy="188917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cxnSp>
          <p:nvCxnSpPr>
            <p:cNvPr id="102" name="Straight Arrow Connector 155"/>
            <p:cNvCxnSpPr/>
            <p:nvPr/>
          </p:nvCxnSpPr>
          <p:spPr>
            <a:xfrm flipH="1">
              <a:off x="1295400" y="3257475"/>
              <a:ext cx="3823" cy="180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74"/>
            <p:cNvSpPr txBox="1"/>
            <p:nvPr/>
          </p:nvSpPr>
          <p:spPr>
            <a:xfrm>
              <a:off x="753835" y="2861949"/>
              <a:ext cx="108150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MX" sz="1200" b="1" dirty="0">
                  <a:solidFill>
                    <a:prstClr val="black"/>
                  </a:solidFill>
                </a:rPr>
                <a:t>Risk Assessment</a:t>
              </a:r>
            </a:p>
          </p:txBody>
        </p:sp>
        <p:sp>
          <p:nvSpPr>
            <p:cNvPr id="104" name="TextBox 186"/>
            <p:cNvSpPr txBox="1"/>
            <p:nvPr/>
          </p:nvSpPr>
          <p:spPr>
            <a:xfrm>
              <a:off x="848245" y="4355162"/>
              <a:ext cx="98709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MX"/>
              </a:defPPr>
              <a:lvl1pPr algn="ctr">
                <a:defRPr sz="1100" b="1">
                  <a:solidFill>
                    <a:prstClr val="black"/>
                  </a:solidFill>
                </a:defRPr>
              </a:lvl1pPr>
            </a:lstStyle>
            <a:p>
              <a:r>
                <a:rPr lang="es-ES_tradnl" dirty="0" err="1"/>
                <a:t>Linkage</a:t>
              </a:r>
              <a:endParaRPr lang="es-MX" dirty="0"/>
            </a:p>
          </p:txBody>
        </p:sp>
        <p:sp>
          <p:nvSpPr>
            <p:cNvPr id="105" name="Rectángulo 104"/>
            <p:cNvSpPr/>
            <p:nvPr/>
          </p:nvSpPr>
          <p:spPr>
            <a:xfrm>
              <a:off x="982654" y="4884233"/>
              <a:ext cx="62549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x-none" sz="1100" b="1" dirty="0" err="1"/>
                <a:t>PrEP</a:t>
              </a:r>
              <a:endParaRPr lang="es-MX" sz="11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06" name="Straight Arrow Connector 155"/>
            <p:cNvCxnSpPr/>
            <p:nvPr/>
          </p:nvCxnSpPr>
          <p:spPr>
            <a:xfrm flipH="1">
              <a:off x="1290765" y="4002723"/>
              <a:ext cx="3823" cy="180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55"/>
            <p:cNvCxnSpPr/>
            <p:nvPr/>
          </p:nvCxnSpPr>
          <p:spPr>
            <a:xfrm flipH="1">
              <a:off x="1290761" y="4569990"/>
              <a:ext cx="3823" cy="180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55"/>
            <p:cNvCxnSpPr/>
            <p:nvPr/>
          </p:nvCxnSpPr>
          <p:spPr>
            <a:xfrm flipH="1">
              <a:off x="1290758" y="5111859"/>
              <a:ext cx="3823" cy="180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Conector recto de flecha 108"/>
          <p:cNvCxnSpPr/>
          <p:nvPr/>
        </p:nvCxnSpPr>
        <p:spPr>
          <a:xfrm>
            <a:off x="5453124" y="6437229"/>
            <a:ext cx="652055" cy="8412"/>
          </a:xfrm>
          <a:prstGeom prst="straightConnector1">
            <a:avLst/>
          </a:prstGeom>
          <a:ln w="76200">
            <a:solidFill>
              <a:srgbClr val="00B050"/>
            </a:solidFill>
            <a:prstDash val="dashDot"/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6" name="Grupo 15"/>
          <p:cNvGrpSpPr/>
          <p:nvPr/>
        </p:nvGrpSpPr>
        <p:grpSpPr>
          <a:xfrm>
            <a:off x="4561214" y="2347456"/>
            <a:ext cx="736103" cy="4092065"/>
            <a:chOff x="4560026" y="2296220"/>
            <a:chExt cx="736103" cy="4092065"/>
          </a:xfrm>
        </p:grpSpPr>
        <p:cxnSp>
          <p:nvCxnSpPr>
            <p:cNvPr id="110" name="Conector recto de flecha 109"/>
            <p:cNvCxnSpPr/>
            <p:nvPr/>
          </p:nvCxnSpPr>
          <p:spPr>
            <a:xfrm flipH="1">
              <a:off x="4560026" y="2296220"/>
              <a:ext cx="11975" cy="4092065"/>
            </a:xfrm>
            <a:prstGeom prst="straightConnector1">
              <a:avLst/>
            </a:prstGeom>
            <a:ln w="76200">
              <a:solidFill>
                <a:srgbClr val="00B050"/>
              </a:solidFill>
              <a:prstDash val="dashDot"/>
              <a:headEnd type="arrow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Conector recto de flecha 110"/>
            <p:cNvCxnSpPr/>
            <p:nvPr/>
          </p:nvCxnSpPr>
          <p:spPr>
            <a:xfrm flipV="1">
              <a:off x="4576129" y="6355579"/>
              <a:ext cx="720000" cy="9120"/>
            </a:xfrm>
            <a:prstGeom prst="straightConnector1">
              <a:avLst/>
            </a:prstGeom>
            <a:ln w="76200">
              <a:solidFill>
                <a:srgbClr val="00B050"/>
              </a:solidFill>
              <a:prstDash val="dashDot"/>
              <a:headEnd type="arrow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3" name="Elipse 112"/>
          <p:cNvSpPr/>
          <p:nvPr/>
        </p:nvSpPr>
        <p:spPr>
          <a:xfrm>
            <a:off x="4949891" y="4667029"/>
            <a:ext cx="1468182" cy="13463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rgbClr val="C00000"/>
                </a:solidFill>
              </a:rPr>
              <a:t>HIV &amp; STI </a:t>
            </a:r>
            <a:r>
              <a:rPr lang="es-ES_tradnl" b="1" dirty="0" err="1">
                <a:solidFill>
                  <a:srgbClr val="C00000"/>
                </a:solidFill>
              </a:rPr>
              <a:t>testing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2367435" y="2311351"/>
            <a:ext cx="1350788" cy="7078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Test and </a:t>
            </a:r>
            <a:r>
              <a:rPr lang="es-ES_tradnl" sz="2000" b="1" dirty="0" err="1"/>
              <a:t>Treat</a:t>
            </a:r>
            <a:endParaRPr lang="es-MX" sz="2000" b="1" dirty="0"/>
          </a:p>
        </p:txBody>
      </p:sp>
      <p:sp>
        <p:nvSpPr>
          <p:cNvPr id="48" name="CuadroTexto 47"/>
          <p:cNvSpPr txBox="1"/>
          <p:nvPr/>
        </p:nvSpPr>
        <p:spPr>
          <a:xfrm>
            <a:off x="5433365" y="2314339"/>
            <a:ext cx="1350788" cy="7078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Test and PrEP</a:t>
            </a:r>
            <a:endParaRPr lang="es-MX" sz="2000" b="1" dirty="0"/>
          </a:p>
        </p:txBody>
      </p:sp>
      <p:cxnSp>
        <p:nvCxnSpPr>
          <p:cNvPr id="49" name="Conector recto de flecha 48"/>
          <p:cNvCxnSpPr/>
          <p:nvPr/>
        </p:nvCxnSpPr>
        <p:spPr>
          <a:xfrm>
            <a:off x="6218112" y="6425276"/>
            <a:ext cx="652055" cy="8412"/>
          </a:xfrm>
          <a:prstGeom prst="straightConnector1">
            <a:avLst/>
          </a:prstGeom>
          <a:ln w="76200">
            <a:solidFill>
              <a:srgbClr val="00B050"/>
            </a:solidFill>
            <a:prstDash val="dashDot"/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7039877" y="6425276"/>
            <a:ext cx="652055" cy="8412"/>
          </a:xfrm>
          <a:prstGeom prst="straightConnector1">
            <a:avLst/>
          </a:prstGeom>
          <a:ln w="76200">
            <a:solidFill>
              <a:srgbClr val="00B050"/>
            </a:solidFill>
            <a:prstDash val="dashDot"/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TextBox 26"/>
          <p:cNvSpPr txBox="1">
            <a:spLocks noChangeArrowheads="1"/>
          </p:cNvSpPr>
          <p:nvPr/>
        </p:nvSpPr>
        <p:spPr bwMode="auto">
          <a:xfrm>
            <a:off x="4671273" y="3240114"/>
            <a:ext cx="2342696" cy="1323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1600" b="1" dirty="0"/>
              <a:t>Services for MARP´s: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s-MX" sz="1600" dirty="0"/>
              <a:t>PEP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s-MX" sz="1600" dirty="0"/>
              <a:t>PrEP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s-MX" sz="1600" dirty="0"/>
              <a:t>Other prevention tools</a:t>
            </a:r>
          </a:p>
        </p:txBody>
      </p:sp>
    </p:spTree>
    <p:extLst>
      <p:ext uri="{BB962C8B-B14F-4D97-AF65-F5344CB8AC3E}">
        <p14:creationId xmlns:p14="http://schemas.microsoft.com/office/powerpoint/2010/main" val="175550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-16587" y="6317055"/>
            <a:ext cx="31104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Source</a:t>
            </a:r>
            <a:r>
              <a:rPr kumimoji="0" lang="es-ES_tradnl" sz="7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x-none" sz="7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: Cruce de bases de Laboratorio de la Clínica Especializada Condesa (31/Dic/1</a:t>
            </a:r>
            <a:r>
              <a:rPr kumimoji="0" lang="es-ES" sz="7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x-none" sz="7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), Base SALVAR (3</a:t>
            </a:r>
            <a:r>
              <a:rPr kumimoji="0" lang="es-ES" sz="7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x-none" sz="7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s-E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Sep</a:t>
            </a:r>
            <a:r>
              <a:rPr kumimoji="0" lang="x-none" sz="7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/1</a:t>
            </a:r>
            <a:r>
              <a:rPr kumimoji="0" lang="es-ES" sz="7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x-none" sz="7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) y Base Trabajo Social.</a:t>
            </a:r>
            <a:br>
              <a:rPr kumimoji="0" lang="x-none" sz="7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</a:br>
            <a:r>
              <a:rPr kumimoji="0" lang="x-none" sz="7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 pitchFamily="18" charset="0"/>
                <a:ea typeface="+mn-ea"/>
                <a:cs typeface="Arial" panose="020B0604020202020204" pitchFamily="34" charset="0"/>
              </a:rPr>
              <a:t>Análisis de sistemas de Información de la CEC.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012670" y="92305"/>
            <a:ext cx="4418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MX" sz="20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Diagnosis to </a:t>
            </a:r>
            <a:r>
              <a:rPr lang="es-MX" sz="20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</a:t>
            </a: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-to-</a:t>
            </a:r>
            <a:r>
              <a:rPr lang="es-MX" sz="20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endParaRPr lang="es-MX" sz="2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2017-2018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48990" y="528127"/>
            <a:ext cx="691215" cy="369332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22" name="TextBox 3"/>
          <p:cNvSpPr txBox="1"/>
          <p:nvPr/>
        </p:nvSpPr>
        <p:spPr>
          <a:xfrm>
            <a:off x="756389" y="1710335"/>
            <a:ext cx="1127097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3,811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HIV-positive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FF149B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" name="TextBox 11"/>
          <p:cNvSpPr txBox="1"/>
          <p:nvPr/>
        </p:nvSpPr>
        <p:spPr>
          <a:xfrm>
            <a:off x="2221770" y="1236984"/>
            <a:ext cx="1122211" cy="584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238</a:t>
            </a: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</a:b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Previous diagnosis</a:t>
            </a:r>
          </a:p>
        </p:txBody>
      </p:sp>
      <p:sp>
        <p:nvSpPr>
          <p:cNvPr id="33" name="TextBox 12"/>
          <p:cNvSpPr txBox="1"/>
          <p:nvPr/>
        </p:nvSpPr>
        <p:spPr>
          <a:xfrm>
            <a:off x="2211999" y="2453864"/>
            <a:ext cx="1122211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3,573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(100%)</a:t>
            </a: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New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diagnosis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3644064" y="1796761"/>
            <a:ext cx="1153060" cy="584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>
                <a:solidFill>
                  <a:schemeClr val="accent3"/>
                </a:solidFill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1,568 </a:t>
            </a:r>
            <a:r>
              <a:rPr lang="es-MX" sz="1100" dirty="0">
                <a:solidFill>
                  <a:schemeClr val="accent3"/>
                </a:solidFill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(43.8%)</a:t>
            </a: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s-MX" sz="1000" dirty="0">
                <a:solidFill>
                  <a:prstClr val="black"/>
                </a:solidFill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Linked to care in Condesa Clinics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7" name="TextBox 11"/>
          <p:cNvSpPr txBox="1"/>
          <p:nvPr/>
        </p:nvSpPr>
        <p:spPr>
          <a:xfrm>
            <a:off x="3644066" y="3007862"/>
            <a:ext cx="1150501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600" b="1">
                <a:solidFill>
                  <a:srgbClr val="FF149B"/>
                </a:solidFill>
                <a:ea typeface="MS PGothic" pitchFamily="34" charset="-128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1,434 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(40.1%)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</a:b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Transfered to other institutions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4E9EF">
                  <a:lumMod val="75000"/>
                </a:srgbClr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1" name="Tab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17108"/>
              </p:ext>
            </p:extLst>
          </p:nvPr>
        </p:nvGraphicFramePr>
        <p:xfrm>
          <a:off x="5292017" y="1680983"/>
          <a:ext cx="1527164" cy="607695"/>
        </p:xfrm>
        <a:graphic>
          <a:graphicData uri="http://schemas.openxmlformats.org/drawingml/2006/table">
            <a:tbl>
              <a:tblPr/>
              <a:tblGrid>
                <a:gridCol w="1091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5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Condesa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Iztapalapa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</a:t>
                      </a:r>
                      <a:r>
                        <a:rPr lang="es-MX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yet on ART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Abrir llave 41"/>
          <p:cNvSpPr/>
          <p:nvPr/>
        </p:nvSpPr>
        <p:spPr>
          <a:xfrm>
            <a:off x="4879724" y="1777164"/>
            <a:ext cx="234312" cy="50641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Abrir llave 42"/>
          <p:cNvSpPr/>
          <p:nvPr/>
        </p:nvSpPr>
        <p:spPr>
          <a:xfrm>
            <a:off x="1951248" y="1534643"/>
            <a:ext cx="210848" cy="1263818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Abrir llave 43"/>
          <p:cNvSpPr/>
          <p:nvPr/>
        </p:nvSpPr>
        <p:spPr>
          <a:xfrm>
            <a:off x="3376675" y="2095151"/>
            <a:ext cx="186454" cy="130111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5" name="Conector recto de flecha 44"/>
          <p:cNvCxnSpPr/>
          <p:nvPr/>
        </p:nvCxnSpPr>
        <p:spPr>
          <a:xfrm flipV="1">
            <a:off x="3559859" y="2730865"/>
            <a:ext cx="1876475" cy="10993"/>
          </a:xfrm>
          <a:prstGeom prst="straightConnector1">
            <a:avLst/>
          </a:prstGeom>
          <a:ln>
            <a:solidFill>
              <a:srgbClr val="3366CC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11"/>
          <p:cNvSpPr txBox="1"/>
          <p:nvPr/>
        </p:nvSpPr>
        <p:spPr>
          <a:xfrm>
            <a:off x="5500841" y="2410037"/>
            <a:ext cx="166774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568 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(15.9%)</a:t>
            </a: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149B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149B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s-MX" sz="1000" dirty="0">
                <a:solidFill>
                  <a:prstClr val="black"/>
                </a:solidFill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Lost to follow-up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7" name="Abrir llave 46"/>
          <p:cNvSpPr/>
          <p:nvPr/>
        </p:nvSpPr>
        <p:spPr>
          <a:xfrm>
            <a:off x="4875500" y="3007862"/>
            <a:ext cx="288630" cy="876146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8" name="Tabla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765051"/>
              </p:ext>
            </p:extLst>
          </p:nvPr>
        </p:nvGraphicFramePr>
        <p:xfrm>
          <a:off x="5221725" y="2931508"/>
          <a:ext cx="2225974" cy="952500"/>
        </p:xfrm>
        <a:graphic>
          <a:graphicData uri="http://schemas.openxmlformats.org/drawingml/2006/table">
            <a:tbl>
              <a:tblPr/>
              <a:tblGrid>
                <a:gridCol w="162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Hospitals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of Mexico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r>
                        <a:rPr lang="es-MX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States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IMSS (Social Security)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ISSSTE (Gov’t Social Security)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Flecha derecha 48"/>
          <p:cNvSpPr/>
          <p:nvPr/>
        </p:nvSpPr>
        <p:spPr>
          <a:xfrm>
            <a:off x="7232404" y="3544943"/>
            <a:ext cx="267629" cy="89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0" name="TextBox 3"/>
          <p:cNvSpPr txBox="1"/>
          <p:nvPr/>
        </p:nvSpPr>
        <p:spPr>
          <a:xfrm>
            <a:off x="7588550" y="3513680"/>
            <a:ext cx="1510650" cy="615553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54.2%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</a:b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of those refered to other institutions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2" name="TextBox 3"/>
          <p:cNvSpPr txBox="1"/>
          <p:nvPr/>
        </p:nvSpPr>
        <p:spPr>
          <a:xfrm>
            <a:off x="704767" y="1016920"/>
            <a:ext cx="1246481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28,143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Persons tested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FF149B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41895" y="3217056"/>
            <a:ext cx="691215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54" name="TextBox 3"/>
          <p:cNvSpPr txBox="1"/>
          <p:nvPr/>
        </p:nvSpPr>
        <p:spPr>
          <a:xfrm>
            <a:off x="749294" y="4399264"/>
            <a:ext cx="112709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MX" sz="1200" b="1" dirty="0">
                <a:solidFill>
                  <a:schemeClr val="accent4"/>
                </a:solidFill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3,204</a:t>
            </a:r>
          </a:p>
          <a:p>
            <a:pPr lvl="0" algn="ctr">
              <a:defRPr/>
            </a:pPr>
            <a:r>
              <a:rPr lang="es-MX" sz="1000" dirty="0">
                <a:solidFill>
                  <a:prstClr val="black"/>
                </a:solidFill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HIV-positive</a:t>
            </a:r>
            <a:endParaRPr lang="es-MX" sz="1000" dirty="0">
              <a:solidFill>
                <a:srgbClr val="FF149B"/>
              </a:solidFill>
              <a:latin typeface="Rockwell" panose="02060603020205020403" pitchFamily="18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 </a:t>
            </a:r>
            <a:endParaRPr kumimoji="0" lang="es-MX" sz="1000" b="0" i="0" u="none" strike="noStrike" kern="1200" cap="none" spc="0" normalizeH="0" baseline="0" noProof="0" dirty="0">
              <a:ln>
                <a:noFill/>
              </a:ln>
              <a:solidFill>
                <a:srgbClr val="FF149B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5" name="TextBox 11"/>
          <p:cNvSpPr txBox="1"/>
          <p:nvPr/>
        </p:nvSpPr>
        <p:spPr>
          <a:xfrm>
            <a:off x="2214675" y="3925913"/>
            <a:ext cx="112221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sz="1200" b="1" dirty="0">
                <a:solidFill>
                  <a:schemeClr val="accent4"/>
                </a:solidFill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205</a:t>
            </a: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s-MX" sz="1000" dirty="0">
                <a:solidFill>
                  <a:prstClr val="black"/>
                </a:solidFill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Previous diagnosis</a:t>
            </a:r>
          </a:p>
        </p:txBody>
      </p:sp>
      <p:sp>
        <p:nvSpPr>
          <p:cNvPr id="56" name="TextBox 12"/>
          <p:cNvSpPr txBox="1"/>
          <p:nvPr/>
        </p:nvSpPr>
        <p:spPr>
          <a:xfrm>
            <a:off x="2204904" y="5142793"/>
            <a:ext cx="112221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2,999 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(100%)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s-MX" sz="1000" dirty="0">
                <a:solidFill>
                  <a:prstClr val="black"/>
                </a:solidFill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New </a:t>
            </a:r>
          </a:p>
          <a:p>
            <a:pPr lvl="0" algn="ctr">
              <a:defRPr/>
            </a:pPr>
            <a:r>
              <a:rPr lang="es-MX" sz="1000" dirty="0">
                <a:solidFill>
                  <a:prstClr val="black"/>
                </a:solidFill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diagnosis</a:t>
            </a:r>
            <a:endParaRPr lang="en-US" sz="1000" dirty="0">
              <a:solidFill>
                <a:prstClr val="black"/>
              </a:solidFill>
              <a:latin typeface="Rockwell" panose="02060603020205020403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7" name="TextBox 11"/>
          <p:cNvSpPr txBox="1"/>
          <p:nvPr/>
        </p:nvSpPr>
        <p:spPr>
          <a:xfrm>
            <a:off x="3636969" y="4485690"/>
            <a:ext cx="1153060" cy="5847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200" b="1" dirty="0">
                <a:solidFill>
                  <a:schemeClr val="accent3"/>
                </a:solidFill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1,460 </a:t>
            </a:r>
            <a:r>
              <a:rPr lang="es-MX" sz="1100" dirty="0">
                <a:solidFill>
                  <a:schemeClr val="accent3"/>
                </a:solidFill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(48.6%)</a:t>
            </a: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s-MX" sz="1000" dirty="0">
                <a:solidFill>
                  <a:prstClr val="black"/>
                </a:solidFill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Linked to care in Condesa Clinics</a:t>
            </a:r>
          </a:p>
        </p:txBody>
      </p:sp>
      <p:sp>
        <p:nvSpPr>
          <p:cNvPr id="58" name="TextBox 11"/>
          <p:cNvSpPr txBox="1"/>
          <p:nvPr/>
        </p:nvSpPr>
        <p:spPr>
          <a:xfrm>
            <a:off x="3636971" y="5696791"/>
            <a:ext cx="1150501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600" b="1">
                <a:solidFill>
                  <a:srgbClr val="FF149B"/>
                </a:solidFill>
                <a:ea typeface="MS PGothic" pitchFamily="34" charset="-128"/>
                <a:cs typeface="Arial" charset="0"/>
              </a:defRPr>
            </a:lvl1pPr>
          </a:lstStyle>
          <a:p>
            <a:pPr lvl="0"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1,117 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(</a:t>
            </a:r>
            <a:r>
              <a:rPr lang="es-MX" sz="1100" b="0" dirty="0">
                <a:solidFill>
                  <a:schemeClr val="accent3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37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.2%)</a:t>
            </a: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149B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149B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s-MX" sz="1000" b="0" dirty="0">
                <a:solidFill>
                  <a:prstClr val="black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Transfered to other institutions</a:t>
            </a:r>
            <a:endParaRPr lang="en-US" sz="1000" b="0" dirty="0">
              <a:solidFill>
                <a:srgbClr val="E4E9EF">
                  <a:lumMod val="75000"/>
                </a:srgbClr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9" name="Tabla 58"/>
          <p:cNvGraphicFramePr>
            <a:graphicFrameLocks noGrp="1"/>
          </p:cNvGraphicFramePr>
          <p:nvPr/>
        </p:nvGraphicFramePr>
        <p:xfrm>
          <a:off x="5284922" y="4369912"/>
          <a:ext cx="1679404" cy="607695"/>
        </p:xfrm>
        <a:graphic>
          <a:graphicData uri="http://schemas.openxmlformats.org/drawingml/2006/table">
            <a:tbl>
              <a:tblPr/>
              <a:tblGrid>
                <a:gridCol w="1200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5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Condesa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Iztapalapa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</a:t>
                      </a:r>
                      <a:r>
                        <a:rPr lang="es-MX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yet on ART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" name="Abrir llave 61"/>
          <p:cNvSpPr/>
          <p:nvPr/>
        </p:nvSpPr>
        <p:spPr>
          <a:xfrm>
            <a:off x="4872629" y="4466093"/>
            <a:ext cx="234312" cy="50641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Abrir llave 62"/>
          <p:cNvSpPr/>
          <p:nvPr/>
        </p:nvSpPr>
        <p:spPr>
          <a:xfrm>
            <a:off x="1944153" y="4223572"/>
            <a:ext cx="210848" cy="1263818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Abrir llave 63"/>
          <p:cNvSpPr/>
          <p:nvPr/>
        </p:nvSpPr>
        <p:spPr>
          <a:xfrm>
            <a:off x="3369580" y="4784080"/>
            <a:ext cx="186454" cy="1301114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5" name="Conector recto de flecha 64"/>
          <p:cNvCxnSpPr/>
          <p:nvPr/>
        </p:nvCxnSpPr>
        <p:spPr>
          <a:xfrm flipV="1">
            <a:off x="3552764" y="5419794"/>
            <a:ext cx="1876475" cy="10993"/>
          </a:xfrm>
          <a:prstGeom prst="straightConnector1">
            <a:avLst/>
          </a:prstGeom>
          <a:ln>
            <a:solidFill>
              <a:srgbClr val="3366CC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11"/>
          <p:cNvSpPr txBox="1"/>
          <p:nvPr/>
        </p:nvSpPr>
        <p:spPr>
          <a:xfrm>
            <a:off x="5493746" y="5098966"/>
            <a:ext cx="166774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422</a:t>
            </a: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(14.0%)</a:t>
            </a: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149B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149B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s-MX" sz="1000" dirty="0">
                <a:solidFill>
                  <a:prstClr val="black"/>
                </a:solidFill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Lost to follow-up</a:t>
            </a:r>
            <a:endParaRPr lang="en-US" sz="1000" dirty="0">
              <a:solidFill>
                <a:prstClr val="black"/>
              </a:solidFill>
              <a:latin typeface="Rockwell" panose="02060603020205020403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7" name="Abrir llave 66"/>
          <p:cNvSpPr/>
          <p:nvPr/>
        </p:nvSpPr>
        <p:spPr>
          <a:xfrm>
            <a:off x="4868405" y="5696791"/>
            <a:ext cx="288630" cy="876146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panose="02060603020205020403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8" name="Tabla 67"/>
          <p:cNvGraphicFramePr>
            <a:graphicFrameLocks noGrp="1"/>
          </p:cNvGraphicFramePr>
          <p:nvPr/>
        </p:nvGraphicFramePr>
        <p:xfrm>
          <a:off x="5214630" y="5620437"/>
          <a:ext cx="2225974" cy="952500"/>
        </p:xfrm>
        <a:graphic>
          <a:graphicData uri="http://schemas.openxmlformats.org/drawingml/2006/table">
            <a:tbl>
              <a:tblPr/>
              <a:tblGrid>
                <a:gridCol w="162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Hospitals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of Mexico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r>
                        <a:rPr lang="es-MX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States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IMSS (Social Security)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ISSSTE (Gov’t Social Security)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9" name="Flecha derecha 68"/>
          <p:cNvSpPr/>
          <p:nvPr/>
        </p:nvSpPr>
        <p:spPr>
          <a:xfrm>
            <a:off x="7225309" y="6233872"/>
            <a:ext cx="267629" cy="89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0" name="TextBox 3"/>
          <p:cNvSpPr txBox="1"/>
          <p:nvPr/>
        </p:nvSpPr>
        <p:spPr>
          <a:xfrm>
            <a:off x="7588549" y="6202609"/>
            <a:ext cx="1510651" cy="615553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55.0%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s-MX" sz="900" dirty="0">
                <a:solidFill>
                  <a:prstClr val="black"/>
                </a:solidFill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of those refered to other institutions</a:t>
            </a:r>
            <a:endParaRPr kumimoji="0" lang="es-MX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71" name="TextBox 3"/>
          <p:cNvSpPr txBox="1"/>
          <p:nvPr/>
        </p:nvSpPr>
        <p:spPr>
          <a:xfrm>
            <a:off x="697672" y="3705849"/>
            <a:ext cx="1246481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27,177</a:t>
            </a:r>
          </a:p>
          <a:p>
            <a:pPr lvl="0" algn="ctr">
              <a:defRPr/>
            </a:pPr>
            <a:r>
              <a:rPr lang="es-MX" sz="1000" dirty="0">
                <a:solidFill>
                  <a:prstClr val="black"/>
                </a:solidFill>
                <a:latin typeface="Rockwell" panose="02060603020205020403" pitchFamily="18" charset="0"/>
                <a:ea typeface="MS PGothic" pitchFamily="34" charset="-128"/>
                <a:cs typeface="Arial" panose="020B0604020202020204" pitchFamily="34" charset="0"/>
              </a:rPr>
              <a:t>Persons tested</a:t>
            </a:r>
            <a:endParaRPr lang="es-MX" sz="1000" dirty="0">
              <a:solidFill>
                <a:srgbClr val="FF149B"/>
              </a:solidFill>
              <a:latin typeface="Rockwell" panose="02060603020205020403" pitchFamily="18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Gráfico"/>
          <p:cNvGraphicFramePr/>
          <p:nvPr/>
        </p:nvGraphicFramePr>
        <p:xfrm>
          <a:off x="238073" y="1529602"/>
          <a:ext cx="6648249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38073" y="6247796"/>
            <a:ext cx="812534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800" i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ea typeface="+mn-ea"/>
              </a:rPr>
              <a:t>Se incluyen pacientes VIH positivos en control sin ARV, y pacientes que reciben tratamiento antirretroviral.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ea typeface="+mn-ea"/>
              </a:rPr>
              <a:t>Estimación realizada con la base de datos SALVAR al 31 de Diciembre de 2018.  A partir de 2016 se incluyen datos de la Clínica Condesa Iztapalapa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ea typeface="+mn-ea"/>
              </a:rPr>
              <a:t>Fuente: Sistemas de Información de la Clínica Especializada Condesa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51205" y="2521560"/>
            <a:ext cx="1668908" cy="492443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Calibri" pitchFamily="34" charset="0"/>
              </a:rPr>
              <a:t>Average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Calibri" pitchFamily="34" charset="0"/>
              </a:rPr>
              <a:t> </a:t>
            </a:r>
            <a:r>
              <a:rPr kumimoji="0" lang="es-MX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Calibri" pitchFamily="34" charset="0"/>
              </a:rPr>
              <a:t>Increase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Calibri" pitchFamily="34" charset="0"/>
              </a:rPr>
              <a:t>: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Calibri" pitchFamily="34" charset="0"/>
              </a:rPr>
              <a:t>13.7%</a:t>
            </a:r>
          </a:p>
        </p:txBody>
      </p:sp>
      <p:sp>
        <p:nvSpPr>
          <p:cNvPr id="13" name="CuadroTexto 8"/>
          <p:cNvSpPr txBox="1"/>
          <p:nvPr/>
        </p:nvSpPr>
        <p:spPr>
          <a:xfrm>
            <a:off x="730738" y="93529"/>
            <a:ext cx="7200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s-MX" sz="1800" dirty="0">
                <a:solidFill>
                  <a:schemeClr val="accent4">
                    <a:lumMod val="75000"/>
                  </a:schemeClr>
                </a:solidFill>
              </a:rPr>
              <a:t>Active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</a:rPr>
              <a:t>Patient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</a:rPr>
              <a:t> at Condesa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</a:rPr>
              <a:t>Specialized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</a:rPr>
              <a:t> and Condesa Iztapalapa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</a:rPr>
              <a:t>Specialized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</a:rPr>
              <a:t>Clinics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s-MX" sz="1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s-MX" sz="1800" b="0" dirty="0">
                <a:solidFill>
                  <a:schemeClr val="accent4">
                    <a:lumMod val="75000"/>
                  </a:schemeClr>
                </a:solidFill>
              </a:rPr>
              <a:t>2009 - 2018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293211"/>
              </p:ext>
            </p:extLst>
          </p:nvPr>
        </p:nvGraphicFramePr>
        <p:xfrm>
          <a:off x="6765410" y="1924249"/>
          <a:ext cx="2257679" cy="2615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 dirty="0">
                          <a:effectLst/>
                        </a:rPr>
                        <a:t>Year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u="none" strike="noStrike" dirty="0">
                          <a:effectLst/>
                        </a:rPr>
                        <a:t>Patients On</a:t>
                      </a:r>
                      <a:r>
                        <a:rPr lang="es-MX" sz="1050" b="1" u="none" strike="noStrike" baseline="0" dirty="0">
                          <a:effectLst/>
                        </a:rPr>
                        <a:t> Care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effectLst/>
                        </a:rPr>
                        <a:t>% Increase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2008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u="none" strike="noStrike" dirty="0">
                          <a:effectLst/>
                        </a:rPr>
                        <a:t>SIN DATOS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2009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5,016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2010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5,814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15.9%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2011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7,596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30.7%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2012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8,401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10.6%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2013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9,428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12.2%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2014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10,652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13.0%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2015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11,714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10.0%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2016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>
                          <a:effectLst/>
                        </a:rPr>
                        <a:t>13,167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12.4%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2017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14,771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12.2%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MX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MX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15,734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MX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1704598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Average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u="none" strike="noStrike" dirty="0">
                          <a:effectLst/>
                        </a:rPr>
                        <a:t>13.7%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DA8B7A35-F0E1-426D-9FF6-9AB233D50CD4}"/>
              </a:ext>
            </a:extLst>
          </p:cNvPr>
          <p:cNvSpPr/>
          <p:nvPr/>
        </p:nvSpPr>
        <p:spPr>
          <a:xfrm rot="16200000">
            <a:off x="4682087" y="3850304"/>
            <a:ext cx="3340204" cy="17381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48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3 Marcador de contenido">
            <a:extLst>
              <a:ext uri="{FF2B5EF4-FFF2-40B4-BE49-F238E27FC236}">
                <a16:creationId xmlns:a16="http://schemas.microsoft.com/office/drawing/2014/main" id="{3E88AA7B-F154-4AB9-8C15-EAFC73B8574C}"/>
              </a:ext>
            </a:extLst>
          </p:cNvPr>
          <p:cNvGraphicFramePr>
            <a:graphicFrameLocks/>
          </p:cNvGraphicFramePr>
          <p:nvPr/>
        </p:nvGraphicFramePr>
        <p:xfrm>
          <a:off x="0" y="1231725"/>
          <a:ext cx="9143999" cy="505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7530065-EBDB-4CA9-A25A-FA48F0C05ABA}"/>
              </a:ext>
            </a:extLst>
          </p:cNvPr>
          <p:cNvSpPr txBox="1"/>
          <p:nvPr/>
        </p:nvSpPr>
        <p:spPr>
          <a:xfrm>
            <a:off x="794222" y="352044"/>
            <a:ext cx="640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s-MX" dirty="0"/>
              <a:t>PATIENTS ON ART FOR 6 MONTHS OR </a:t>
            </a:r>
            <a:r>
              <a:rPr lang="es-MX" dirty="0" smtClean="0"/>
              <a:t>MORE</a:t>
            </a:r>
            <a:endParaRPr lang="es-MX" dirty="0"/>
          </a:p>
          <a:p>
            <a:r>
              <a:rPr lang="es-MX" dirty="0"/>
              <a:t>Condesa Clinics</a:t>
            </a:r>
            <a:r>
              <a:rPr lang="es-MX" dirty="0"/>
              <a:t> - 2014 </a:t>
            </a:r>
            <a:r>
              <a:rPr lang="es-MX" dirty="0" err="1" smtClean="0"/>
              <a:t>through</a:t>
            </a:r>
            <a:r>
              <a:rPr lang="es-MX" dirty="0" smtClean="0"/>
              <a:t> </a:t>
            </a:r>
            <a:r>
              <a:rPr lang="es-MX" dirty="0"/>
              <a:t>2018*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14BCFE-7E15-41B4-86FF-A97A33DF33C9}"/>
              </a:ext>
            </a:extLst>
          </p:cNvPr>
          <p:cNvSpPr txBox="1"/>
          <p:nvPr/>
        </p:nvSpPr>
        <p:spPr>
          <a:xfrm>
            <a:off x="7571416" y="3909715"/>
            <a:ext cx="136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/>
              <a:t>96.0% 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&lt;1,000 copies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ACF930-D073-4281-A513-F1DB6444755F}"/>
              </a:ext>
            </a:extLst>
          </p:cNvPr>
          <p:cNvSpPr txBox="1"/>
          <p:nvPr/>
        </p:nvSpPr>
        <p:spPr>
          <a:xfrm>
            <a:off x="7695766" y="4606220"/>
            <a:ext cx="1120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/>
              <a:t>89.1% 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&lt;40 copies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CC216E-584A-4302-AE08-3A5A11C8AC4F}"/>
              </a:ext>
            </a:extLst>
          </p:cNvPr>
          <p:cNvSpPr txBox="1"/>
          <p:nvPr/>
        </p:nvSpPr>
        <p:spPr>
          <a:xfrm>
            <a:off x="5827009" y="3910975"/>
            <a:ext cx="136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93.8% </a:t>
            </a:r>
            <a:r>
              <a:rPr lang="es-MX" sz="1400" dirty="0">
                <a:solidFill>
                  <a:schemeClr val="bg1"/>
                </a:solidFill>
              </a:rPr>
              <a:t/>
            </a:r>
            <a:br>
              <a:rPr lang="es-MX" sz="1400" dirty="0">
                <a:solidFill>
                  <a:schemeClr val="bg1"/>
                </a:solidFill>
              </a:rPr>
            </a:br>
            <a:r>
              <a:rPr lang="es-MX" sz="1400" dirty="0">
                <a:solidFill>
                  <a:schemeClr val="bg1"/>
                </a:solidFill>
              </a:rPr>
              <a:t>&lt;1,000 copies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297DDE-7C03-46C8-A1D6-DC455618CCF3}"/>
              </a:ext>
            </a:extLst>
          </p:cNvPr>
          <p:cNvSpPr txBox="1"/>
          <p:nvPr/>
        </p:nvSpPr>
        <p:spPr>
          <a:xfrm>
            <a:off x="5951359" y="4607480"/>
            <a:ext cx="1120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85.3% </a:t>
            </a:r>
            <a:r>
              <a:rPr lang="es-MX" sz="1400" dirty="0">
                <a:solidFill>
                  <a:schemeClr val="bg1"/>
                </a:solidFill>
              </a:rPr>
              <a:t/>
            </a:r>
            <a:br>
              <a:rPr lang="es-MX" sz="1400" dirty="0">
                <a:solidFill>
                  <a:schemeClr val="bg1"/>
                </a:solidFill>
              </a:rPr>
            </a:br>
            <a:r>
              <a:rPr lang="es-MX" sz="1400" dirty="0">
                <a:solidFill>
                  <a:schemeClr val="bg1"/>
                </a:solidFill>
              </a:rPr>
              <a:t>&lt;40 copies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A90897-3680-47CF-A64B-B47E86D80AC7}"/>
              </a:ext>
            </a:extLst>
          </p:cNvPr>
          <p:cNvSpPr txBox="1"/>
          <p:nvPr/>
        </p:nvSpPr>
        <p:spPr>
          <a:xfrm>
            <a:off x="791188" y="4606220"/>
            <a:ext cx="1120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69.6% </a:t>
            </a:r>
            <a:r>
              <a:rPr lang="es-MX" sz="1400" dirty="0">
                <a:solidFill>
                  <a:schemeClr val="bg1"/>
                </a:solidFill>
              </a:rPr>
              <a:t/>
            </a:r>
            <a:br>
              <a:rPr lang="es-MX" sz="1400" dirty="0">
                <a:solidFill>
                  <a:schemeClr val="bg1"/>
                </a:solidFill>
              </a:rPr>
            </a:br>
            <a:r>
              <a:rPr lang="es-MX" sz="1400" dirty="0">
                <a:solidFill>
                  <a:schemeClr val="bg1"/>
                </a:solidFill>
              </a:rPr>
              <a:t>&lt;50 copies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F81C93-A205-4ADD-B4F0-3D0B771E3130}"/>
              </a:ext>
            </a:extLst>
          </p:cNvPr>
          <p:cNvSpPr txBox="1"/>
          <p:nvPr/>
        </p:nvSpPr>
        <p:spPr>
          <a:xfrm>
            <a:off x="2412505" y="3912235"/>
            <a:ext cx="136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95.0% </a:t>
            </a:r>
            <a:endParaRPr lang="es-MX" sz="1400" dirty="0">
              <a:solidFill>
                <a:schemeClr val="bg1"/>
              </a:solidFill>
            </a:endParaRPr>
          </a:p>
          <a:p>
            <a:pPr algn="ctr"/>
            <a:r>
              <a:rPr lang="es-MX" sz="1400" dirty="0">
                <a:solidFill>
                  <a:schemeClr val="bg1"/>
                </a:solidFill>
              </a:rPr>
              <a:t>&lt;1,000 copies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2AA68C6-0CCA-4391-BE32-9FDA233B69D2}"/>
              </a:ext>
            </a:extLst>
          </p:cNvPr>
          <p:cNvSpPr txBox="1"/>
          <p:nvPr/>
        </p:nvSpPr>
        <p:spPr>
          <a:xfrm>
            <a:off x="2536855" y="4608740"/>
            <a:ext cx="1120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87.4% </a:t>
            </a:r>
            <a:r>
              <a:rPr lang="es-MX" sz="1400" dirty="0">
                <a:solidFill>
                  <a:schemeClr val="bg1"/>
                </a:solidFill>
              </a:rPr>
              <a:t/>
            </a:r>
            <a:br>
              <a:rPr lang="es-MX" sz="1400" dirty="0">
                <a:solidFill>
                  <a:schemeClr val="bg1"/>
                </a:solidFill>
              </a:rPr>
            </a:br>
            <a:r>
              <a:rPr lang="es-MX" sz="1400" dirty="0">
                <a:solidFill>
                  <a:schemeClr val="bg1"/>
                </a:solidFill>
              </a:rPr>
              <a:t>&lt;40 copies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FC7545E-7DF4-4B6D-B16A-75639C6095D7}"/>
              </a:ext>
            </a:extLst>
          </p:cNvPr>
          <p:cNvSpPr txBox="1"/>
          <p:nvPr/>
        </p:nvSpPr>
        <p:spPr>
          <a:xfrm>
            <a:off x="4076305" y="3913495"/>
            <a:ext cx="136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94.3% </a:t>
            </a:r>
            <a:endParaRPr lang="es-MX" sz="1400" dirty="0">
              <a:solidFill>
                <a:schemeClr val="bg1"/>
              </a:solidFill>
            </a:endParaRPr>
          </a:p>
          <a:p>
            <a:pPr algn="ctr"/>
            <a:r>
              <a:rPr lang="es-MX" sz="1400" dirty="0">
                <a:solidFill>
                  <a:schemeClr val="bg1"/>
                </a:solidFill>
              </a:rPr>
              <a:t>&lt;1,000 copies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AB8C25-7D94-4EC5-9747-E9F77C6B03AE}"/>
              </a:ext>
            </a:extLst>
          </p:cNvPr>
          <p:cNvSpPr txBox="1"/>
          <p:nvPr/>
        </p:nvSpPr>
        <p:spPr>
          <a:xfrm>
            <a:off x="4200655" y="4610000"/>
            <a:ext cx="1120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86.9% </a:t>
            </a:r>
            <a:r>
              <a:rPr lang="es-MX" sz="1400" dirty="0">
                <a:solidFill>
                  <a:schemeClr val="bg1"/>
                </a:solidFill>
              </a:rPr>
              <a:t/>
            </a:r>
            <a:br>
              <a:rPr lang="es-MX" sz="1400" dirty="0">
                <a:solidFill>
                  <a:schemeClr val="bg1"/>
                </a:solidFill>
              </a:rPr>
            </a:br>
            <a:r>
              <a:rPr lang="es-MX" sz="1400" dirty="0">
                <a:solidFill>
                  <a:schemeClr val="bg1"/>
                </a:solidFill>
              </a:rPr>
              <a:t>&lt;40 copies</a:t>
            </a:r>
          </a:p>
        </p:txBody>
      </p:sp>
      <p:sp>
        <p:nvSpPr>
          <p:cNvPr id="16" name="4 Rectángulo">
            <a:extLst>
              <a:ext uri="{FF2B5EF4-FFF2-40B4-BE49-F238E27FC236}">
                <a16:creationId xmlns:a16="http://schemas.microsoft.com/office/drawing/2014/main" id="{474DFAE1-36F7-4C24-AB2F-7882BB9BBEC8}"/>
              </a:ext>
            </a:extLst>
          </p:cNvPr>
          <p:cNvSpPr/>
          <p:nvPr/>
        </p:nvSpPr>
        <p:spPr>
          <a:xfrm>
            <a:off x="180236" y="6262825"/>
            <a:ext cx="77768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s-MX" sz="7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anose="020B0503020202020204" pitchFamily="34" charset="0"/>
                <a:ea typeface="MS PGothic" pitchFamily="34" charset="-128"/>
              </a:rPr>
              <a:t>Fuente</a:t>
            </a:r>
            <a:r>
              <a:rPr lang="es-MX" sz="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Univers" panose="020B0503020202020204" pitchFamily="34" charset="0"/>
                <a:ea typeface="MS PGothic" pitchFamily="34" charset="-128"/>
              </a:rPr>
              <a:t>: Sistemas de Información de la Clínica Especializada Condesa con datos del Sistema SALVAR</a:t>
            </a:r>
            <a:endParaRPr kumimoji="0" lang="es-MX" sz="7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nivers" panose="020B0503020202020204" pitchFamily="34" charset="0"/>
              <a:ea typeface="MS PGothic" pitchFamily="34" charset="-128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10832" y="1447287"/>
            <a:ext cx="34609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95.6% of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patients</a:t>
            </a:r>
            <a:r>
              <a:rPr lang="es-ES" dirty="0" smtClean="0"/>
              <a:t> </a:t>
            </a:r>
            <a:r>
              <a:rPr lang="es-ES" dirty="0" err="1" smtClean="0"/>
              <a:t>linked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care</a:t>
            </a:r>
            <a:r>
              <a:rPr lang="es-ES" dirty="0" smtClean="0"/>
              <a:t> are </a:t>
            </a:r>
            <a:r>
              <a:rPr lang="es-ES" dirty="0" err="1" smtClean="0"/>
              <a:t>on</a:t>
            </a:r>
            <a:r>
              <a:rPr lang="es-ES" dirty="0" smtClean="0"/>
              <a:t> ARV </a:t>
            </a:r>
            <a:r>
              <a:rPr lang="es-ES" dirty="0" err="1" smtClean="0"/>
              <a:t>treatment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55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72" y="1885133"/>
            <a:ext cx="5658702" cy="474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cto 13"/>
          <p:cNvCxnSpPr>
            <a:cxnSpLocks noChangeShapeType="1"/>
          </p:cNvCxnSpPr>
          <p:nvPr/>
        </p:nvCxnSpPr>
        <p:spPr bwMode="auto">
          <a:xfrm>
            <a:off x="2167308" y="3673363"/>
            <a:ext cx="4172577" cy="7021"/>
          </a:xfrm>
          <a:prstGeom prst="line">
            <a:avLst/>
          </a:prstGeom>
          <a:noFill/>
          <a:ln w="6350">
            <a:solidFill>
              <a:srgbClr val="7F7F7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CuadroTexto 8"/>
          <p:cNvSpPr txBox="1">
            <a:spLocks noChangeArrowheads="1"/>
          </p:cNvSpPr>
          <p:nvPr/>
        </p:nvSpPr>
        <p:spPr bwMode="auto">
          <a:xfrm>
            <a:off x="3350146" y="2024060"/>
            <a:ext cx="2362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s-ES_tradnl" sz="1200"/>
              <a:t>N = 2,447</a:t>
            </a:r>
          </a:p>
          <a:p>
            <a:pPr algn="ctr"/>
            <a:r>
              <a:rPr lang="es-ES_tradnl" sz="1200"/>
              <a:t>09/2016-06/2018</a:t>
            </a:r>
          </a:p>
        </p:txBody>
      </p:sp>
      <p:sp>
        <p:nvSpPr>
          <p:cNvPr id="16" name="CuadroTexto 12"/>
          <p:cNvSpPr txBox="1">
            <a:spLocks noChangeArrowheads="1"/>
          </p:cNvSpPr>
          <p:nvPr/>
        </p:nvSpPr>
        <p:spPr bwMode="auto">
          <a:xfrm rot="16200000">
            <a:off x="-346703" y="3911035"/>
            <a:ext cx="41811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Pretreatment drug resistance (%)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7530065-EBDB-4CA9-A25A-FA48F0C05ABA}"/>
              </a:ext>
            </a:extLst>
          </p:cNvPr>
          <p:cNvSpPr txBox="1"/>
          <p:nvPr/>
        </p:nvSpPr>
        <p:spPr>
          <a:xfrm>
            <a:off x="794222" y="352044"/>
            <a:ext cx="6401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Univers" panose="020B0503020202020204" pitchFamily="34" charset="0"/>
              </a:rPr>
              <a:t>PRE-TREATMENT DRUG RESISTANCE </a:t>
            </a:r>
            <a:endParaRPr lang="es-MX" b="1" dirty="0">
              <a:solidFill>
                <a:schemeClr val="accent4">
                  <a:lumMod val="75000"/>
                </a:schemeClr>
              </a:solidFill>
              <a:latin typeface="Univers" panose="020B0503020202020204" pitchFamily="34" charset="0"/>
            </a:endParaRPr>
          </a:p>
          <a:p>
            <a:pPr lvl="0">
              <a:defRPr/>
            </a:pPr>
            <a:r>
              <a:rPr lang="es-MX" b="1" dirty="0">
                <a:solidFill>
                  <a:schemeClr val="accent4">
                    <a:lumMod val="75000"/>
                  </a:schemeClr>
                </a:solidFill>
                <a:latin typeface="Univers" panose="020B0503020202020204" pitchFamily="34" charset="0"/>
              </a:rPr>
              <a:t>Condesa 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Univers" panose="020B0503020202020204" pitchFamily="34" charset="0"/>
              </a:rPr>
              <a:t>Clinics – 2016-2018</a:t>
            </a:r>
            <a:endParaRPr kumimoji="0" lang="es-MX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Univers" panose="020B0503020202020204" pitchFamily="34" charset="0"/>
            </a:endParaRPr>
          </a:p>
        </p:txBody>
      </p:sp>
      <p:sp>
        <p:nvSpPr>
          <p:cNvPr id="20" name="9 CuadroTexto"/>
          <p:cNvSpPr txBox="1"/>
          <p:nvPr/>
        </p:nvSpPr>
        <p:spPr>
          <a:xfrm>
            <a:off x="238073" y="6627168"/>
            <a:ext cx="81253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800" i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ea typeface="+mn-ea"/>
              </a:rPr>
              <a:t>Avila-Rios, S, et al</a:t>
            </a:r>
            <a:endParaRPr lang="es-MX" sz="900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93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46B1984-8267-4B38-9466-C530653DB9E6}"/>
              </a:ext>
            </a:extLst>
          </p:cNvPr>
          <p:cNvSpPr/>
          <p:nvPr/>
        </p:nvSpPr>
        <p:spPr>
          <a:xfrm>
            <a:off x="718059" y="95585"/>
            <a:ext cx="6204319" cy="6827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Antiretroviral </a:t>
            </a:r>
            <a:r>
              <a:rPr lang="es-MX" b="1" dirty="0" err="1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Treatment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 – </a:t>
            </a:r>
            <a:r>
              <a:rPr lang="es-MX" b="1" dirty="0" err="1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Initial</a:t>
            </a: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 HAART</a:t>
            </a:r>
            <a:endParaRPr lang="es-MX" b="1" dirty="0">
              <a:solidFill>
                <a:schemeClr val="accent4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>
              <a:defRPr/>
            </a:pPr>
            <a:r>
              <a:rPr lang="es-MX" sz="1400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Clínicas Especializadas Condesa - </a:t>
            </a:r>
            <a:r>
              <a:rPr lang="es-MX" sz="1400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Verdana" pitchFamily="34" charset="0"/>
              </a:rPr>
              <a:t> 2015 </a:t>
            </a:r>
            <a:r>
              <a:rPr lang="es-MX" sz="1400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Verdana" pitchFamily="34" charset="0"/>
              </a:rPr>
              <a:t>to  </a:t>
            </a:r>
            <a:r>
              <a:rPr lang="es-MX" sz="1400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Verdana" pitchFamily="34" charset="0"/>
              </a:rPr>
              <a:t>2018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3497" y="6574611"/>
            <a:ext cx="47565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i="1" dirty="0">
                <a:solidFill>
                  <a:prstClr val="white">
                    <a:lumMod val="50000"/>
                  </a:prstClr>
                </a:solidFill>
                <a:latin typeface="Rockwell" panose="02060603020205020403" pitchFamily="18" charset="0"/>
                <a:ea typeface="MS PGothic" pitchFamily="34" charset="-128"/>
              </a:rPr>
              <a:t>Fuente: Sistemas de Información. Sistema SALVAR al 30 de septiembre de 2018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2893DB1-1567-4EBC-AE1A-2E207697B424}"/>
              </a:ext>
            </a:extLst>
          </p:cNvPr>
          <p:cNvGraphicFramePr/>
          <p:nvPr>
            <p:extLst/>
          </p:nvPr>
        </p:nvGraphicFramePr>
        <p:xfrm>
          <a:off x="113497" y="1299808"/>
          <a:ext cx="8909591" cy="511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16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1273" y="67530"/>
            <a:ext cx="5352649" cy="67710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s-MX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l">
              <a:defRPr/>
            </a:pPr>
            <a:r>
              <a:rPr lang="es-MX" sz="2000" dirty="0" err="1">
                <a:solidFill>
                  <a:schemeClr val="accent4">
                    <a:lumMod val="75000"/>
                  </a:schemeClr>
                </a:solidFill>
              </a:rPr>
              <a:t>Mexico</a:t>
            </a:r>
            <a:r>
              <a:rPr lang="es-MX" sz="2000" dirty="0">
                <a:solidFill>
                  <a:schemeClr val="accent4">
                    <a:lumMod val="75000"/>
                  </a:schemeClr>
                </a:solidFill>
              </a:rPr>
              <a:t> City HIV/AIDS </a:t>
            </a:r>
            <a:r>
              <a:rPr lang="es-MX" sz="2000" dirty="0" err="1">
                <a:solidFill>
                  <a:schemeClr val="accent4">
                    <a:lumMod val="75000"/>
                  </a:schemeClr>
                </a:solidFill>
              </a:rPr>
              <a:t>Program</a:t>
            </a:r>
            <a:endParaRPr lang="es-MX" sz="1800" dirty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defRPr/>
            </a:pP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</a:rPr>
              <a:t>Outreach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</a:rPr>
              <a:t> and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</a:rPr>
              <a:t>Population-Specific</a:t>
            </a:r>
            <a:r>
              <a:rPr lang="es-MX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MX" sz="1800" dirty="0" err="1">
                <a:solidFill>
                  <a:schemeClr val="accent4">
                    <a:lumMod val="75000"/>
                  </a:schemeClr>
                </a:solidFill>
              </a:rPr>
              <a:t>Programs</a:t>
            </a:r>
            <a:endParaRPr lang="es-MX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396110"/>
              </p:ext>
            </p:extLst>
          </p:nvPr>
        </p:nvGraphicFramePr>
        <p:xfrm>
          <a:off x="275166" y="928007"/>
          <a:ext cx="8593667" cy="579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6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Population</a:t>
                      </a:r>
                      <a:endParaRPr lang="es-MX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47" marR="91447" marT="45717" marB="4571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Rockwell" panose="02060603020205020403" pitchFamily="18" charset="0"/>
                        </a:rPr>
                        <a:t>Program</a:t>
                      </a:r>
                      <a:endParaRPr lang="es-MX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47" marR="91447" marT="45717" marB="4571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Male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Sex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Workers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“Punto Seguro” (“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Safe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Spot”)</a:t>
                      </a:r>
                    </a:p>
                  </a:txBody>
                  <a:tcPr marL="91447" marR="91447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Transgender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Women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7" marB="45717">
                    <a:solidFill>
                      <a:srgbClr val="EBEF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Transgender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Clinic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7" marB="45717">
                    <a:solidFill>
                      <a:srgbClr val="EBE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Women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Reproductive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&amp; Sexual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Health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Care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&amp; STI</a:t>
                      </a:r>
                    </a:p>
                  </a:txBody>
                  <a:tcPr marL="91447" marR="91447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Female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Sex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Workers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7" marB="45717">
                    <a:solidFill>
                      <a:srgbClr val="EBEF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Reproductive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&amp; Sexual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Health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Care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&amp; STI</a:t>
                      </a:r>
                    </a:p>
                  </a:txBody>
                  <a:tcPr marL="91447" marR="91447" marT="45717" marB="45717">
                    <a:solidFill>
                      <a:srgbClr val="EBE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Pregnant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Women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Reproductive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&amp; Sexual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Health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Care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&amp; STI</a:t>
                      </a:r>
                    </a:p>
                  </a:txBody>
                  <a:tcPr marL="91447" marR="91447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MSM</a:t>
                      </a:r>
                    </a:p>
                  </a:txBody>
                  <a:tcPr marL="91447" marR="91447" marT="45717" marB="45717">
                    <a:solidFill>
                      <a:srgbClr val="EBEF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All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male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programs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offer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services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7" marB="45717">
                    <a:solidFill>
                      <a:srgbClr val="EBE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Prison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Inmates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Access to VCT &amp;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Treatment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“Ponte a Prueba” (“Test</a:t>
                      </a:r>
                      <a:r>
                        <a:rPr lang="es-MX" sz="1800" kern="1200" baseline="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baseline="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Yourself</a:t>
                      </a:r>
                      <a:r>
                        <a:rPr lang="es-MX" sz="1800" kern="1200" baseline="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”)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Sexual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Violence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Victims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7" marB="45717">
                    <a:solidFill>
                      <a:srgbClr val="EBEF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Reproductive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&amp; Sexual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Health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Care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&amp; STI</a:t>
                      </a:r>
                    </a:p>
                  </a:txBody>
                  <a:tcPr marL="91447" marR="91447" marT="45717" marB="45717">
                    <a:solidFill>
                      <a:srgbClr val="EBE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Drug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users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Harm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Reduction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Program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Serodiscordant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couples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7" marB="45717">
                    <a:solidFill>
                      <a:srgbClr val="EBEF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Acute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HIV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Program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7" marB="45717">
                    <a:solidFill>
                      <a:srgbClr val="EBE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Acute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infection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Acute</a:t>
                      </a:r>
                      <a:r>
                        <a:rPr lang="es-MX" sz="1800" kern="1200" dirty="0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 HIV </a:t>
                      </a:r>
                      <a:r>
                        <a:rPr lang="es-MX" sz="1800" kern="1200" dirty="0" err="1">
                          <a:solidFill>
                            <a:schemeClr val="dk1"/>
                          </a:solidFill>
                          <a:latin typeface="Rockwell" panose="02060603020205020403" pitchFamily="18" charset="0"/>
                          <a:ea typeface="+mn-ea"/>
                          <a:cs typeface="+mn-cs"/>
                        </a:rPr>
                        <a:t>Program</a:t>
                      </a:r>
                      <a:endParaRPr lang="es-MX" sz="1800" kern="1200" dirty="0">
                        <a:solidFill>
                          <a:schemeClr val="dk1"/>
                        </a:solidFill>
                        <a:latin typeface="Rockwell" panose="02060603020205020403" pitchFamily="18" charset="0"/>
                        <a:ea typeface="+mn-ea"/>
                        <a:cs typeface="+mn-cs"/>
                      </a:endParaRPr>
                    </a:p>
                  </a:txBody>
                  <a:tcPr marL="91447" marR="91447"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2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1086482" y="2414874"/>
            <a:ext cx="7318659" cy="4038462"/>
            <a:chOff x="1085384" y="1746405"/>
            <a:chExt cx="6096000" cy="4064000"/>
          </a:xfrm>
        </p:grpSpPr>
        <p:graphicFrame>
          <p:nvGraphicFramePr>
            <p:cNvPr id="12" name="Gráfico 11"/>
            <p:cNvGraphicFramePr/>
            <p:nvPr>
              <p:extLst>
                <p:ext uri="{D42A27DB-BD31-4B8C-83A1-F6EECF244321}">
                  <p14:modId xmlns:p14="http://schemas.microsoft.com/office/powerpoint/2010/main" val="1571116273"/>
                </p:ext>
              </p:extLst>
            </p:nvPr>
          </p:nvGraphicFramePr>
          <p:xfrm>
            <a:off x="1085384" y="1746405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CuadroTexto 13"/>
            <p:cNvSpPr txBox="1"/>
            <p:nvPr/>
          </p:nvSpPr>
          <p:spPr>
            <a:xfrm>
              <a:off x="1822193" y="2547966"/>
              <a:ext cx="629983" cy="588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N</a:t>
              </a:r>
              <a:r>
                <a:rPr lang="x-none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=</a:t>
              </a:r>
              <a:r>
                <a:rPr lang="es-ES_tradnl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374</a:t>
              </a:r>
              <a:r>
                <a:rPr lang="x-none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/>
              </a:r>
              <a:br>
                <a:rPr lang="x-none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</a:br>
              <a:endParaRPr lang="es-MX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4112486" y="2982746"/>
              <a:ext cx="592013" cy="340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n</a:t>
              </a:r>
              <a:r>
                <a:rPr lang="x-none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=</a:t>
              </a:r>
              <a:r>
                <a:rPr lang="es-ES_tradnl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275</a:t>
              </a:r>
              <a:endParaRPr lang="es-MX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192026" y="2982746"/>
              <a:ext cx="592013" cy="5265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n</a:t>
              </a:r>
              <a:r>
                <a:rPr lang="x-none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=</a:t>
              </a:r>
              <a:r>
                <a:rPr lang="es-ES_tradnl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260</a:t>
              </a:r>
            </a:p>
            <a:p>
              <a:pPr algn="ctr"/>
              <a:endParaRPr lang="es-MX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828981" y="1804754"/>
            <a:ext cx="7833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808080">
                    <a:lumMod val="50000"/>
                  </a:srgbClr>
                </a:solidFill>
              </a:rPr>
              <a:t>Cascade of HIV Care 2009-2018 in Transgender Women</a:t>
            </a:r>
            <a:endParaRPr lang="es-MX" sz="2000" b="1" dirty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789044" y="255716"/>
            <a:ext cx="6055676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s-MX"/>
            </a:defPPr>
            <a:lvl1pPr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s-MX" dirty="0" smtClean="0"/>
              <a:t>Condesa Specialized Clinic Transgender Centre</a:t>
            </a:r>
            <a:endParaRPr lang="es-MX" dirty="0"/>
          </a:p>
        </p:txBody>
      </p:sp>
      <p:sp>
        <p:nvSpPr>
          <p:cNvPr id="18" name="34 CuadroTexto">
            <a:extLst>
              <a:ext uri="{FF2B5EF4-FFF2-40B4-BE49-F238E27FC236}">
                <a16:creationId xmlns:a16="http://schemas.microsoft.com/office/drawing/2014/main" id="{2DF19C89-29DA-4095-93FC-A30F66A8B584}"/>
              </a:ext>
            </a:extLst>
          </p:cNvPr>
          <p:cNvSpPr txBox="1"/>
          <p:nvPr/>
        </p:nvSpPr>
        <p:spPr>
          <a:xfrm>
            <a:off x="3347864" y="6495147"/>
            <a:ext cx="604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es-MX" sz="1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* Database of the Center for Care of Transgender People CEC / CECI, </a:t>
            </a:r>
            <a:r>
              <a:rPr lang="es-MX" sz="1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2018.</a:t>
            </a:r>
            <a:endParaRPr lang="es-MX" sz="1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311E35E-1033-4DE8-B56A-94913BCA11E0}"/>
              </a:ext>
            </a:extLst>
          </p:cNvPr>
          <p:cNvSpPr txBox="1"/>
          <p:nvPr/>
        </p:nvSpPr>
        <p:spPr>
          <a:xfrm>
            <a:off x="3131840" y="3427422"/>
            <a:ext cx="1054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r>
              <a:rPr lang="x-non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  <a:r>
              <a:rPr lang="es-ES_tradnl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310</a:t>
            </a:r>
            <a:r>
              <a:rPr lang="x-non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x-non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s-MX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699792" y="3139390"/>
            <a:ext cx="72008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uadroTexto 13"/>
          <p:cNvSpPr txBox="1"/>
          <p:nvPr/>
        </p:nvSpPr>
        <p:spPr>
          <a:xfrm>
            <a:off x="2699792" y="2554614"/>
            <a:ext cx="7489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1600" dirty="0">
                <a:solidFill>
                  <a:srgbClr val="000000"/>
                </a:solidFill>
              </a:rPr>
              <a:t/>
            </a:r>
            <a:br>
              <a:rPr lang="x-none" sz="1600" dirty="0">
                <a:solidFill>
                  <a:srgbClr val="000000"/>
                </a:solidFill>
              </a:rPr>
            </a:br>
            <a:r>
              <a:rPr lang="es-MX" sz="1600" b="1" dirty="0" smtClean="0">
                <a:solidFill>
                  <a:srgbClr val="000000"/>
                </a:solidFill>
              </a:rPr>
              <a:t>82.8</a:t>
            </a:r>
            <a:r>
              <a:rPr lang="x-none" sz="1600" b="1" dirty="0" smtClean="0">
                <a:solidFill>
                  <a:srgbClr val="000000"/>
                </a:solidFill>
              </a:rPr>
              <a:t>%</a:t>
            </a:r>
            <a:endParaRPr lang="es-MX" sz="1600" b="1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95936" y="3427422"/>
            <a:ext cx="72008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13"/>
          <p:cNvSpPr txBox="1"/>
          <p:nvPr/>
        </p:nvSpPr>
        <p:spPr>
          <a:xfrm>
            <a:off x="4039101" y="2851358"/>
            <a:ext cx="7489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1600" dirty="0">
                <a:solidFill>
                  <a:srgbClr val="000000"/>
                </a:solidFill>
              </a:rPr>
              <a:t/>
            </a:r>
            <a:br>
              <a:rPr lang="x-none" sz="1600" dirty="0">
                <a:solidFill>
                  <a:srgbClr val="000000"/>
                </a:solidFill>
              </a:rPr>
            </a:br>
            <a:r>
              <a:rPr lang="es-MX" sz="1600" b="1" dirty="0" smtClean="0">
                <a:solidFill>
                  <a:srgbClr val="000000"/>
                </a:solidFill>
              </a:rPr>
              <a:t>88.7</a:t>
            </a:r>
            <a:r>
              <a:rPr lang="x-none" sz="1600" b="1" dirty="0" smtClean="0">
                <a:solidFill>
                  <a:srgbClr val="000000"/>
                </a:solidFill>
              </a:rPr>
              <a:t>%</a:t>
            </a:r>
            <a:endParaRPr lang="es-MX" sz="1600" b="1" dirty="0">
              <a:solidFill>
                <a:srgbClr val="000000"/>
              </a:solidFill>
            </a:endParaRPr>
          </a:p>
        </p:txBody>
      </p:sp>
      <p:sp>
        <p:nvSpPr>
          <p:cNvPr id="23" name="CuadroTexto 13"/>
          <p:cNvSpPr txBox="1"/>
          <p:nvPr/>
        </p:nvSpPr>
        <p:spPr>
          <a:xfrm>
            <a:off x="5364088" y="2923366"/>
            <a:ext cx="80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dirty="0">
                <a:solidFill>
                  <a:srgbClr val="000000"/>
                </a:solidFill>
              </a:rPr>
              <a:t/>
            </a:r>
            <a:br>
              <a:rPr lang="x-none" b="1" dirty="0">
                <a:solidFill>
                  <a:srgbClr val="000000"/>
                </a:solidFill>
              </a:rPr>
            </a:br>
            <a:r>
              <a:rPr lang="es-ES_tradnl" b="1" dirty="0" smtClean="0">
                <a:solidFill>
                  <a:srgbClr val="000000"/>
                </a:solidFill>
              </a:rPr>
              <a:t>94.5%</a:t>
            </a:r>
            <a:endParaRPr lang="es-MX" b="1" dirty="0">
              <a:solidFill>
                <a:srgbClr val="0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364088" y="3571438"/>
            <a:ext cx="720080" cy="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620688"/>
            <a:ext cx="2339752" cy="8671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228184" y="2348880"/>
            <a:ext cx="1976823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HIV Positive: 28.8%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35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8005"/>
    </mc:Choice>
    <mc:Fallback xmlns="">
      <p:transition advClick="0" advTm="6800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086547"/>
              </p:ext>
            </p:extLst>
          </p:nvPr>
        </p:nvGraphicFramePr>
        <p:xfrm>
          <a:off x="0" y="1196752"/>
          <a:ext cx="8525933" cy="477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99537" y="327752"/>
            <a:ext cx="3011837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s-MX"/>
            </a:defPPr>
            <a:lvl1pPr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s-MX" dirty="0"/>
              <a:t>HIV Care in Prison Inmates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7768" y="6458374"/>
            <a:ext cx="2468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>
                <a:solidFill>
                  <a:srgbClr val="FFFFFF">
                    <a:lumMod val="50000"/>
                  </a:srgbClr>
                </a:solidFill>
              </a:rPr>
              <a:t>Fuente: Sistema SALVAR </a:t>
            </a:r>
            <a:endParaRPr lang="es-ES" sz="700" dirty="0" smtClean="0">
              <a:solidFill>
                <a:srgbClr val="FFFFFF">
                  <a:lumMod val="50000"/>
                </a:srgbClr>
              </a:solidFill>
            </a:endParaRPr>
          </a:p>
          <a:p>
            <a:r>
              <a:rPr lang="es-ES" sz="700" dirty="0" smtClean="0">
                <a:solidFill>
                  <a:srgbClr val="FFFFFF">
                    <a:lumMod val="50000"/>
                  </a:srgbClr>
                </a:solidFill>
              </a:rPr>
              <a:t>Programa de </a:t>
            </a:r>
            <a:r>
              <a:rPr lang="es-ES" sz="700" dirty="0">
                <a:solidFill>
                  <a:srgbClr val="FFFFFF">
                    <a:lumMod val="50000"/>
                  </a:srgbClr>
                </a:solidFill>
              </a:rPr>
              <a:t>cárceles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934200" y="1836767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solidFill>
                  <a:srgbClr val="000000"/>
                </a:solidFill>
              </a:rPr>
              <a:t>n= 209</a:t>
            </a:r>
            <a:endParaRPr lang="es-MX" sz="1400" dirty="0">
              <a:solidFill>
                <a:srgbClr val="0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00742" y="1270068"/>
            <a:ext cx="42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/>
              <a:t>100</a:t>
            </a:r>
            <a:endParaRPr lang="es-ES" sz="1100" b="1" dirty="0"/>
          </a:p>
        </p:txBody>
      </p:sp>
    </p:spTree>
    <p:extLst>
      <p:ext uri="{BB962C8B-B14F-4D97-AF65-F5344CB8AC3E}">
        <p14:creationId xmlns:p14="http://schemas.microsoft.com/office/powerpoint/2010/main" val="14444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BCCAFCC-B320-461F-81FF-3CD5B1300F1A}"/>
              </a:ext>
            </a:extLst>
          </p:cNvPr>
          <p:cNvSpPr txBox="1"/>
          <p:nvPr/>
        </p:nvSpPr>
        <p:spPr>
          <a:xfrm>
            <a:off x="722297" y="90599"/>
            <a:ext cx="6685110" cy="10156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defPPr>
              <a:defRPr lang="es-MX"/>
            </a:defPPr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ＭＳ Ｐゴシック" pitchFamily="34" charset="-128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C00000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s-MX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Total HIV </a:t>
            </a:r>
            <a:r>
              <a:rPr lang="es-MX" dirty="0" err="1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tests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 </a:t>
            </a:r>
            <a:r>
              <a:rPr lang="es-MX" dirty="0" err="1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performed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 </a:t>
            </a:r>
            <a:r>
              <a:rPr lang="es-MX" dirty="0" err="1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by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 </a:t>
            </a:r>
            <a:r>
              <a:rPr lang="es-MX" dirty="0" err="1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year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 at Condesa and Condesa Iztapalapa </a:t>
            </a:r>
            <a:r>
              <a:rPr lang="es-MX" dirty="0" err="1" smtClean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Clinics</a:t>
            </a:r>
            <a:endParaRPr lang="es-MX" dirty="0">
              <a:solidFill>
                <a:schemeClr val="accent4">
                  <a:lumMod val="75000"/>
                </a:schemeClr>
              </a:solidFill>
              <a:latin typeface="Century Gothic"/>
            </a:endParaRPr>
          </a:p>
          <a:p>
            <a:r>
              <a:rPr lang="es-MX" sz="1200" dirty="0" smtClean="0">
                <a:solidFill>
                  <a:schemeClr val="accent4">
                    <a:lumMod val="75000"/>
                  </a:schemeClr>
                </a:solidFill>
              </a:rPr>
              <a:t>Up to </a:t>
            </a:r>
            <a:r>
              <a:rPr lang="es-MX" sz="1200" dirty="0" err="1" smtClean="0">
                <a:solidFill>
                  <a:schemeClr val="accent4">
                    <a:lumMod val="75000"/>
                  </a:schemeClr>
                </a:solidFill>
              </a:rPr>
              <a:t>December</a:t>
            </a:r>
            <a:r>
              <a:rPr lang="es-MX" sz="1200" dirty="0" smtClean="0">
                <a:solidFill>
                  <a:schemeClr val="accent4">
                    <a:lumMod val="75000"/>
                  </a:schemeClr>
                </a:solidFill>
              </a:rPr>
              <a:t>, 2018</a:t>
            </a:r>
            <a:endParaRPr lang="es-MX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3 Marcador de contenido">
            <a:extLst>
              <a:ext uri="{FF2B5EF4-FFF2-40B4-BE49-F238E27FC236}">
                <a16:creationId xmlns:a16="http://schemas.microsoft.com/office/drawing/2014/main" id="{E216A77B-0E0D-4415-843F-1337829E81A3}"/>
              </a:ext>
            </a:extLst>
          </p:cNvPr>
          <p:cNvGraphicFramePr>
            <a:graphicFrameLocks/>
          </p:cNvGraphicFramePr>
          <p:nvPr/>
        </p:nvGraphicFramePr>
        <p:xfrm>
          <a:off x="70022" y="1140295"/>
          <a:ext cx="8907722" cy="474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6 CuadroTexto">
            <a:extLst>
              <a:ext uri="{FF2B5EF4-FFF2-40B4-BE49-F238E27FC236}">
                <a16:creationId xmlns:a16="http://schemas.microsoft.com/office/drawing/2014/main" id="{41D77852-8064-48A1-A42B-B7FDE0E7E72F}"/>
              </a:ext>
            </a:extLst>
          </p:cNvPr>
          <p:cNvSpPr txBox="1"/>
          <p:nvPr/>
        </p:nvSpPr>
        <p:spPr>
          <a:xfrm>
            <a:off x="2979813" y="3773844"/>
            <a:ext cx="864096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002060"/>
                </a:solidFill>
                <a:latin typeface="Calibri" panose="020F0502020204030204" pitchFamily="34" charset="0"/>
              </a:rPr>
              <a:t>Proporción: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>11.5%</a:t>
            </a:r>
            <a:r>
              <a:rPr lang="es-MX" sz="105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9" name="12 CuadroTexto">
            <a:extLst>
              <a:ext uri="{FF2B5EF4-FFF2-40B4-BE49-F238E27FC236}">
                <a16:creationId xmlns:a16="http://schemas.microsoft.com/office/drawing/2014/main" id="{3DEFB06D-3268-45CB-8B5E-6F95C1188A7F}"/>
              </a:ext>
            </a:extLst>
          </p:cNvPr>
          <p:cNvSpPr txBox="1"/>
          <p:nvPr/>
        </p:nvSpPr>
        <p:spPr>
          <a:xfrm>
            <a:off x="3634418" y="3638437"/>
            <a:ext cx="864096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002060"/>
                </a:solidFill>
                <a:latin typeface="Calibri" panose="020F0502020204030204" pitchFamily="34" charset="0"/>
              </a:rPr>
              <a:t>Proporción: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>11.6%</a:t>
            </a:r>
            <a:r>
              <a:rPr lang="es-MX" sz="105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endParaRPr lang="es-MX" sz="105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13 CuadroTexto">
            <a:extLst>
              <a:ext uri="{FF2B5EF4-FFF2-40B4-BE49-F238E27FC236}">
                <a16:creationId xmlns:a16="http://schemas.microsoft.com/office/drawing/2014/main" id="{57CC3285-94CE-4595-95B7-1C5676E5C8A0}"/>
              </a:ext>
            </a:extLst>
          </p:cNvPr>
          <p:cNvSpPr txBox="1"/>
          <p:nvPr/>
        </p:nvSpPr>
        <p:spPr>
          <a:xfrm>
            <a:off x="4191874" y="2934938"/>
            <a:ext cx="93010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002060"/>
                </a:solidFill>
                <a:latin typeface="Calibri" panose="020F0502020204030204" pitchFamily="34" charset="0"/>
              </a:rPr>
              <a:t>Proporción: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>15.8%</a:t>
            </a:r>
            <a:r>
              <a:rPr lang="es-MX" sz="105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s-MX" sz="1050" dirty="0">
                <a:solidFill>
                  <a:srgbClr val="C00000"/>
                </a:solidFill>
                <a:latin typeface="Calibri" panose="020F0502020204030204" pitchFamily="34" charset="0"/>
              </a:rPr>
              <a:t>Positives: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C00000"/>
                </a:solidFill>
                <a:latin typeface="Calibri" panose="020F0502020204030204" pitchFamily="34" charset="0"/>
              </a:rPr>
              <a:t>2,493</a:t>
            </a:r>
          </a:p>
        </p:txBody>
      </p:sp>
      <p:sp>
        <p:nvSpPr>
          <p:cNvPr id="11" name="14 CuadroTexto">
            <a:extLst>
              <a:ext uri="{FF2B5EF4-FFF2-40B4-BE49-F238E27FC236}">
                <a16:creationId xmlns:a16="http://schemas.microsoft.com/office/drawing/2014/main" id="{52D5C2EC-7DAA-4DDA-915F-653772BED4BD}"/>
              </a:ext>
            </a:extLst>
          </p:cNvPr>
          <p:cNvSpPr txBox="1"/>
          <p:nvPr/>
        </p:nvSpPr>
        <p:spPr>
          <a:xfrm>
            <a:off x="4886320" y="2615262"/>
            <a:ext cx="8668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002060"/>
                </a:solidFill>
                <a:latin typeface="Calibri" panose="020F0502020204030204" pitchFamily="34" charset="0"/>
              </a:rPr>
              <a:t>Proporción: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>15.2%</a:t>
            </a:r>
            <a:r>
              <a:rPr lang="es-MX" sz="105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s-MX" sz="1050" dirty="0">
                <a:solidFill>
                  <a:srgbClr val="C00000"/>
                </a:solidFill>
                <a:latin typeface="Calibri" panose="020F0502020204030204" pitchFamily="34" charset="0"/>
              </a:rPr>
              <a:t>Positives: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C00000"/>
                </a:solidFill>
                <a:latin typeface="Calibri" panose="020F0502020204030204" pitchFamily="34" charset="0"/>
              </a:rPr>
              <a:t>2,876</a:t>
            </a:r>
          </a:p>
        </p:txBody>
      </p:sp>
      <p:sp>
        <p:nvSpPr>
          <p:cNvPr id="12" name="16 CuadroTexto">
            <a:extLst>
              <a:ext uri="{FF2B5EF4-FFF2-40B4-BE49-F238E27FC236}">
                <a16:creationId xmlns:a16="http://schemas.microsoft.com/office/drawing/2014/main" id="{4C06E45F-62F8-4811-B7B4-0127FEF06644}"/>
              </a:ext>
            </a:extLst>
          </p:cNvPr>
          <p:cNvSpPr txBox="1"/>
          <p:nvPr/>
        </p:nvSpPr>
        <p:spPr>
          <a:xfrm>
            <a:off x="4291514" y="4043111"/>
            <a:ext cx="86409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002060"/>
                </a:solidFill>
                <a:latin typeface="Calibri" panose="020F0502020204030204" pitchFamily="34" charset="0"/>
              </a:rPr>
              <a:t>Proporción: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>6.4%</a:t>
            </a:r>
            <a:r>
              <a:rPr lang="es-MX" sz="105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s-MX" sz="1050" dirty="0">
                <a:solidFill>
                  <a:srgbClr val="C00000"/>
                </a:solidFill>
                <a:latin typeface="Calibri" panose="020F0502020204030204" pitchFamily="34" charset="0"/>
              </a:rPr>
              <a:t>Positives: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C00000"/>
                </a:solidFill>
                <a:latin typeface="Calibri" panose="020F0502020204030204" pitchFamily="34" charset="0"/>
              </a:rPr>
              <a:t>235</a:t>
            </a:r>
          </a:p>
        </p:txBody>
      </p:sp>
      <p:sp>
        <p:nvSpPr>
          <p:cNvPr id="13" name="17 CuadroTexto">
            <a:extLst>
              <a:ext uri="{FF2B5EF4-FFF2-40B4-BE49-F238E27FC236}">
                <a16:creationId xmlns:a16="http://schemas.microsoft.com/office/drawing/2014/main" id="{11DDAE2E-F15B-4762-A2AA-A424BEBADBE4}"/>
              </a:ext>
            </a:extLst>
          </p:cNvPr>
          <p:cNvSpPr txBox="1"/>
          <p:nvPr/>
        </p:nvSpPr>
        <p:spPr>
          <a:xfrm>
            <a:off x="4896293" y="3869078"/>
            <a:ext cx="86409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002060"/>
                </a:solidFill>
                <a:latin typeface="Calibri" panose="020F0502020204030204" pitchFamily="34" charset="0"/>
              </a:rPr>
              <a:t>Proporción: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>4.1%</a:t>
            </a:r>
            <a:r>
              <a:rPr lang="es-MX" sz="105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  <a:endParaRPr lang="es-MX" sz="105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sz="1050" dirty="0">
                <a:solidFill>
                  <a:srgbClr val="C00000"/>
                </a:solidFill>
                <a:latin typeface="Calibri" panose="020F0502020204030204" pitchFamily="34" charset="0"/>
              </a:rPr>
              <a:t>Positives: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C00000"/>
                </a:solidFill>
                <a:latin typeface="Calibri" panose="020F0502020204030204" pitchFamily="34" charset="0"/>
              </a:rPr>
              <a:t>185</a:t>
            </a:r>
          </a:p>
        </p:txBody>
      </p:sp>
      <p:sp>
        <p:nvSpPr>
          <p:cNvPr id="14" name="18 CuadroTexto">
            <a:extLst>
              <a:ext uri="{FF2B5EF4-FFF2-40B4-BE49-F238E27FC236}">
                <a16:creationId xmlns:a16="http://schemas.microsoft.com/office/drawing/2014/main" id="{5725A68E-A16F-4AAA-81CE-0BD4E886CCA1}"/>
              </a:ext>
            </a:extLst>
          </p:cNvPr>
          <p:cNvSpPr txBox="1"/>
          <p:nvPr/>
        </p:nvSpPr>
        <p:spPr>
          <a:xfrm>
            <a:off x="5525694" y="3832126"/>
            <a:ext cx="86409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002060"/>
                </a:solidFill>
                <a:latin typeface="Calibri" panose="020F0502020204030204" pitchFamily="34" charset="0"/>
              </a:rPr>
              <a:t>Proporción: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>4.4%</a:t>
            </a:r>
            <a:r>
              <a:rPr lang="es-MX" sz="105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  <a:endParaRPr lang="es-MX" sz="105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sz="1050" dirty="0">
                <a:solidFill>
                  <a:srgbClr val="C00000"/>
                </a:solidFill>
                <a:latin typeface="Calibri" panose="020F0502020204030204" pitchFamily="34" charset="0"/>
              </a:rPr>
              <a:t>Positives: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C00000"/>
                </a:solidFill>
                <a:latin typeface="Calibri" panose="020F0502020204030204" pitchFamily="34" charset="0"/>
              </a:rPr>
              <a:t>239</a:t>
            </a:r>
          </a:p>
        </p:txBody>
      </p:sp>
      <p:sp>
        <p:nvSpPr>
          <p:cNvPr id="15" name="20 CuadroTexto">
            <a:extLst>
              <a:ext uri="{FF2B5EF4-FFF2-40B4-BE49-F238E27FC236}">
                <a16:creationId xmlns:a16="http://schemas.microsoft.com/office/drawing/2014/main" id="{3AD76AAE-47FE-4E1A-B493-0930186933C0}"/>
              </a:ext>
            </a:extLst>
          </p:cNvPr>
          <p:cNvSpPr txBox="1"/>
          <p:nvPr/>
        </p:nvSpPr>
        <p:spPr>
          <a:xfrm>
            <a:off x="6168752" y="3757050"/>
            <a:ext cx="86409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002060"/>
                </a:solidFill>
                <a:latin typeface="Calibri" panose="020F0502020204030204" pitchFamily="34" charset="0"/>
              </a:rPr>
              <a:t>Proporción: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>3.1%</a:t>
            </a:r>
            <a:r>
              <a:rPr lang="es-MX" sz="105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  <a:endParaRPr lang="es-MX" sz="105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sz="1050" dirty="0">
                <a:solidFill>
                  <a:srgbClr val="C00000"/>
                </a:solidFill>
                <a:latin typeface="Calibri" panose="020F0502020204030204" pitchFamily="34" charset="0"/>
              </a:rPr>
              <a:t>Positives: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C00000"/>
                </a:solidFill>
                <a:latin typeface="Calibri" panose="020F0502020204030204" pitchFamily="34" charset="0"/>
              </a:rPr>
              <a:t>175</a:t>
            </a:r>
          </a:p>
        </p:txBody>
      </p:sp>
      <p:sp>
        <p:nvSpPr>
          <p:cNvPr id="16" name="19 CuadroTexto">
            <a:extLst>
              <a:ext uri="{FF2B5EF4-FFF2-40B4-BE49-F238E27FC236}">
                <a16:creationId xmlns:a16="http://schemas.microsoft.com/office/drawing/2014/main" id="{1421D5C6-38A4-43F8-B6BB-C5ADDA41C21D}"/>
              </a:ext>
            </a:extLst>
          </p:cNvPr>
          <p:cNvSpPr txBox="1"/>
          <p:nvPr/>
        </p:nvSpPr>
        <p:spPr>
          <a:xfrm>
            <a:off x="6100785" y="1844338"/>
            <a:ext cx="8668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002060"/>
                </a:solidFill>
                <a:latin typeface="Calibri" panose="020F0502020204030204" pitchFamily="34" charset="0"/>
              </a:rPr>
              <a:t>Proporción: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>12.6%</a:t>
            </a:r>
            <a:r>
              <a:rPr lang="es-MX" sz="105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s-MX" sz="1050" dirty="0">
                <a:solidFill>
                  <a:srgbClr val="C00000"/>
                </a:solidFill>
                <a:latin typeface="Calibri" panose="020F0502020204030204" pitchFamily="34" charset="0"/>
              </a:rPr>
              <a:t>Positives:</a:t>
            </a:r>
          </a:p>
          <a:p>
            <a:pPr algn="ctr">
              <a:defRPr/>
            </a:pPr>
            <a:r>
              <a:rPr lang="es-ES_tradnl" sz="1050" b="1" dirty="0">
                <a:solidFill>
                  <a:srgbClr val="C00000"/>
                </a:solidFill>
                <a:latin typeface="Calibri" panose="020F0502020204030204" pitchFamily="34" charset="0"/>
              </a:rPr>
              <a:t>3,480</a:t>
            </a:r>
            <a:endParaRPr lang="es-MX" sz="105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15 CuadroTexto">
            <a:extLst>
              <a:ext uri="{FF2B5EF4-FFF2-40B4-BE49-F238E27FC236}">
                <a16:creationId xmlns:a16="http://schemas.microsoft.com/office/drawing/2014/main" id="{8A990D82-57EB-4EA0-99D6-819D3B74E8DB}"/>
              </a:ext>
            </a:extLst>
          </p:cNvPr>
          <p:cNvSpPr txBox="1"/>
          <p:nvPr/>
        </p:nvSpPr>
        <p:spPr>
          <a:xfrm>
            <a:off x="5492261" y="2237911"/>
            <a:ext cx="86409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002060"/>
                </a:solidFill>
                <a:latin typeface="Calibri" panose="020F0502020204030204" pitchFamily="34" charset="0"/>
              </a:rPr>
              <a:t>Proporción: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>13.2%</a:t>
            </a:r>
            <a:r>
              <a:rPr lang="es-MX" sz="105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s-MX" sz="1050" dirty="0">
                <a:solidFill>
                  <a:srgbClr val="C00000"/>
                </a:solidFill>
                <a:latin typeface="Calibri" panose="020F0502020204030204" pitchFamily="34" charset="0"/>
              </a:rPr>
              <a:t>Positives: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C00000"/>
                </a:solidFill>
                <a:latin typeface="Calibri" panose="020F0502020204030204" pitchFamily="34" charset="0"/>
              </a:rPr>
              <a:t>2,995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6F27B0F-9568-42BC-997F-7E34B9076923}"/>
              </a:ext>
            </a:extLst>
          </p:cNvPr>
          <p:cNvGrpSpPr/>
          <p:nvPr/>
        </p:nvGrpSpPr>
        <p:grpSpPr>
          <a:xfrm>
            <a:off x="6150296" y="2890906"/>
            <a:ext cx="571581" cy="271024"/>
            <a:chOff x="7541379" y="2796089"/>
            <a:chExt cx="1045548" cy="269632"/>
          </a:xfrm>
        </p:grpSpPr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0A7C61F9-3BD4-4AA9-9D96-6B1626003276}"/>
                </a:ext>
              </a:extLst>
            </p:cNvPr>
            <p:cNvCxnSpPr/>
            <p:nvPr/>
          </p:nvCxnSpPr>
          <p:spPr>
            <a:xfrm>
              <a:off x="7541379" y="3062330"/>
              <a:ext cx="810525" cy="2602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lecha derecha 22">
              <a:extLst>
                <a:ext uri="{FF2B5EF4-FFF2-40B4-BE49-F238E27FC236}">
                  <a16:creationId xmlns:a16="http://schemas.microsoft.com/office/drawing/2014/main" id="{923CE657-CC49-4AAF-BC74-5F03B59E9CCF}"/>
                </a:ext>
              </a:extLst>
            </p:cNvPr>
            <p:cNvSpPr/>
            <p:nvPr/>
          </p:nvSpPr>
          <p:spPr>
            <a:xfrm rot="16200000">
              <a:off x="8325248" y="2803252"/>
              <a:ext cx="268841" cy="25451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MX">
                <a:solidFill>
                  <a:srgbClr val="92D050"/>
                </a:solidFill>
                <a:latin typeface="Palatino Linotype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F31DE8CB-CEA3-44AA-9886-4B34221E8C60}"/>
                </a:ext>
              </a:extLst>
            </p:cNvPr>
            <p:cNvSpPr txBox="1"/>
            <p:nvPr/>
          </p:nvSpPr>
          <p:spPr>
            <a:xfrm>
              <a:off x="7636587" y="2850277"/>
              <a:ext cx="8551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x-none" sz="800" b="1" dirty="0">
                  <a:solidFill>
                    <a:srgbClr val="00B050"/>
                  </a:solidFill>
                  <a:latin typeface="Palatino Linotype"/>
                </a:rPr>
                <a:t>2</a:t>
              </a:r>
              <a:r>
                <a:rPr lang="es-ES" sz="800" b="1" dirty="0">
                  <a:solidFill>
                    <a:srgbClr val="00B050"/>
                  </a:solidFill>
                  <a:latin typeface="Palatino Linotype"/>
                </a:rPr>
                <a:t>1</a:t>
              </a:r>
              <a:r>
                <a:rPr lang="x-none" sz="800" b="1" dirty="0">
                  <a:solidFill>
                    <a:srgbClr val="00B050"/>
                  </a:solidFill>
                  <a:latin typeface="Palatino Linotype"/>
                </a:rPr>
                <a:t>.</a:t>
              </a:r>
              <a:r>
                <a:rPr lang="es-ES" sz="800" b="1" dirty="0">
                  <a:solidFill>
                    <a:srgbClr val="00B050"/>
                  </a:solidFill>
                  <a:latin typeface="Palatino Linotype"/>
                </a:rPr>
                <a:t>5</a:t>
              </a:r>
              <a:r>
                <a:rPr lang="x-none" sz="800" b="1" dirty="0">
                  <a:solidFill>
                    <a:srgbClr val="00B050"/>
                  </a:solidFill>
                  <a:latin typeface="Palatino Linotype"/>
                </a:rPr>
                <a:t>%</a:t>
              </a:r>
              <a:endParaRPr lang="es-MX" sz="800" b="1" dirty="0">
                <a:solidFill>
                  <a:srgbClr val="00B050"/>
                </a:solidFill>
                <a:latin typeface="Palatino Linotype"/>
              </a:endParaRPr>
            </a:p>
          </p:txBody>
        </p:sp>
      </p:grpSp>
      <p:sp>
        <p:nvSpPr>
          <p:cNvPr id="23" name="19 CuadroTexto">
            <a:extLst>
              <a:ext uri="{FF2B5EF4-FFF2-40B4-BE49-F238E27FC236}">
                <a16:creationId xmlns:a16="http://schemas.microsoft.com/office/drawing/2014/main" id="{B41C2EC7-63F1-4377-9B25-AB02D2D4BD96}"/>
              </a:ext>
            </a:extLst>
          </p:cNvPr>
          <p:cNvSpPr txBox="1"/>
          <p:nvPr/>
        </p:nvSpPr>
        <p:spPr>
          <a:xfrm>
            <a:off x="6713741" y="1489464"/>
            <a:ext cx="8668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002060"/>
                </a:solidFill>
                <a:latin typeface="Calibri" panose="020F0502020204030204" pitchFamily="34" charset="0"/>
              </a:rPr>
              <a:t>Proporción:</a:t>
            </a:r>
          </a:p>
          <a:p>
            <a:pPr algn="ctr" defTabSz="457200">
              <a:defRPr/>
            </a:pP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>12.3%</a:t>
            </a:r>
            <a:r>
              <a:rPr lang="es-MX" sz="105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s-MX" sz="1050" dirty="0">
                <a:solidFill>
                  <a:srgbClr val="C00000"/>
                </a:solidFill>
                <a:latin typeface="Calibri" panose="020F0502020204030204" pitchFamily="34" charset="0"/>
              </a:rPr>
              <a:t>Positives:</a:t>
            </a:r>
          </a:p>
          <a:p>
            <a:pPr algn="ctr">
              <a:defRPr/>
            </a:pPr>
            <a:r>
              <a:rPr lang="es-ES_tradnl" sz="1050" b="1" dirty="0">
                <a:solidFill>
                  <a:srgbClr val="C00000"/>
                </a:solidFill>
                <a:latin typeface="Calibri" panose="020F0502020204030204" pitchFamily="34" charset="0"/>
              </a:rPr>
              <a:t>3,818</a:t>
            </a:r>
            <a:endParaRPr lang="es-MX" sz="105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20 CuadroTexto">
            <a:extLst>
              <a:ext uri="{FF2B5EF4-FFF2-40B4-BE49-F238E27FC236}">
                <a16:creationId xmlns:a16="http://schemas.microsoft.com/office/drawing/2014/main" id="{D8CFC9B1-9109-45E5-88D5-36FB6D3E5859}"/>
              </a:ext>
            </a:extLst>
          </p:cNvPr>
          <p:cNvSpPr txBox="1"/>
          <p:nvPr/>
        </p:nvSpPr>
        <p:spPr>
          <a:xfrm>
            <a:off x="6747219" y="3952431"/>
            <a:ext cx="86409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002060"/>
                </a:solidFill>
                <a:latin typeface="Calibri" panose="020F0502020204030204" pitchFamily="34" charset="0"/>
              </a:rPr>
              <a:t>Proporción: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>4.3%</a:t>
            </a:r>
            <a:r>
              <a:rPr lang="es-MX" sz="105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  <a:endParaRPr lang="es-MX" sz="105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sz="1050" dirty="0">
                <a:solidFill>
                  <a:srgbClr val="C00000"/>
                </a:solidFill>
                <a:latin typeface="Calibri" panose="020F0502020204030204" pitchFamily="34" charset="0"/>
              </a:rPr>
              <a:t>Positives: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C00000"/>
                </a:solidFill>
                <a:latin typeface="Calibri" panose="020F0502020204030204" pitchFamily="34" charset="0"/>
              </a:rPr>
              <a:t>135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6B2E96C-D098-446D-9A70-3A0E9479566C}"/>
              </a:ext>
            </a:extLst>
          </p:cNvPr>
          <p:cNvGrpSpPr/>
          <p:nvPr/>
        </p:nvGrpSpPr>
        <p:grpSpPr>
          <a:xfrm>
            <a:off x="6665615" y="2726817"/>
            <a:ext cx="565670" cy="271024"/>
            <a:chOff x="7541379" y="2796089"/>
            <a:chExt cx="1045548" cy="269632"/>
          </a:xfrm>
        </p:grpSpPr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F4127237-7D8B-4CC1-9703-74EAB7840785}"/>
                </a:ext>
              </a:extLst>
            </p:cNvPr>
            <p:cNvCxnSpPr/>
            <p:nvPr/>
          </p:nvCxnSpPr>
          <p:spPr>
            <a:xfrm>
              <a:off x="7541379" y="3062330"/>
              <a:ext cx="810525" cy="2602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Flecha derecha 35">
              <a:extLst>
                <a:ext uri="{FF2B5EF4-FFF2-40B4-BE49-F238E27FC236}">
                  <a16:creationId xmlns:a16="http://schemas.microsoft.com/office/drawing/2014/main" id="{4873BAB2-7563-4997-AB29-CC38E2AC4247}"/>
                </a:ext>
              </a:extLst>
            </p:cNvPr>
            <p:cNvSpPr/>
            <p:nvPr/>
          </p:nvSpPr>
          <p:spPr>
            <a:xfrm rot="16200000">
              <a:off x="8325248" y="2803252"/>
              <a:ext cx="268841" cy="25451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MX">
                <a:solidFill>
                  <a:srgbClr val="92D050"/>
                </a:solidFill>
                <a:latin typeface="Palatino Linotype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AD652855-CC44-4111-8A15-504AC3D717C4}"/>
                </a:ext>
              </a:extLst>
            </p:cNvPr>
            <p:cNvSpPr txBox="1"/>
            <p:nvPr/>
          </p:nvSpPr>
          <p:spPr>
            <a:xfrm>
              <a:off x="7636587" y="2850277"/>
              <a:ext cx="8551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ES" sz="800" b="1" dirty="0">
                  <a:solidFill>
                    <a:srgbClr val="00B050"/>
                  </a:solidFill>
                  <a:latin typeface="Palatino Linotype"/>
                </a:rPr>
                <a:t>12</a:t>
              </a:r>
              <a:r>
                <a:rPr lang="x-none" sz="800" b="1" dirty="0">
                  <a:solidFill>
                    <a:srgbClr val="00B050"/>
                  </a:solidFill>
                  <a:latin typeface="Palatino Linotype"/>
                </a:rPr>
                <a:t>.</a:t>
              </a:r>
              <a:r>
                <a:rPr lang="es-ES" sz="800" b="1" dirty="0">
                  <a:solidFill>
                    <a:srgbClr val="00B050"/>
                  </a:solidFill>
                  <a:latin typeface="Palatino Linotype"/>
                </a:rPr>
                <a:t>2</a:t>
              </a:r>
              <a:r>
                <a:rPr lang="x-none" sz="800" b="1" dirty="0">
                  <a:solidFill>
                    <a:srgbClr val="00B050"/>
                  </a:solidFill>
                  <a:latin typeface="Palatino Linotype"/>
                </a:rPr>
                <a:t>%</a:t>
              </a:r>
              <a:endParaRPr lang="es-MX" sz="800" b="1" dirty="0">
                <a:solidFill>
                  <a:srgbClr val="00B050"/>
                </a:solidFill>
                <a:latin typeface="Palatino Linotype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B23F4FDE-696C-482D-BACE-8056DA9CDC35}"/>
              </a:ext>
            </a:extLst>
          </p:cNvPr>
          <p:cNvGrpSpPr/>
          <p:nvPr/>
        </p:nvGrpSpPr>
        <p:grpSpPr>
          <a:xfrm>
            <a:off x="7213586" y="2489103"/>
            <a:ext cx="565670" cy="271024"/>
            <a:chOff x="7541379" y="2796089"/>
            <a:chExt cx="1045548" cy="269632"/>
          </a:xfrm>
        </p:grpSpPr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E128893C-5781-4EAA-8506-626572D17038}"/>
                </a:ext>
              </a:extLst>
            </p:cNvPr>
            <p:cNvCxnSpPr/>
            <p:nvPr/>
          </p:nvCxnSpPr>
          <p:spPr>
            <a:xfrm>
              <a:off x="7541379" y="3062330"/>
              <a:ext cx="810525" cy="2602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Flecha derecha 41">
              <a:extLst>
                <a:ext uri="{FF2B5EF4-FFF2-40B4-BE49-F238E27FC236}">
                  <a16:creationId xmlns:a16="http://schemas.microsoft.com/office/drawing/2014/main" id="{CFB1B62E-BE00-438F-AFA5-EA31A2EE6949}"/>
                </a:ext>
              </a:extLst>
            </p:cNvPr>
            <p:cNvSpPr/>
            <p:nvPr/>
          </p:nvSpPr>
          <p:spPr>
            <a:xfrm rot="16200000">
              <a:off x="8325248" y="2803252"/>
              <a:ext cx="268841" cy="25451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MX">
                <a:solidFill>
                  <a:srgbClr val="92D050"/>
                </a:solidFill>
                <a:latin typeface="Palatino Linotype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13B4886E-A134-400C-B0F9-A5A25420DBB8}"/>
                </a:ext>
              </a:extLst>
            </p:cNvPr>
            <p:cNvSpPr txBox="1"/>
            <p:nvPr/>
          </p:nvSpPr>
          <p:spPr>
            <a:xfrm>
              <a:off x="7636587" y="2850277"/>
              <a:ext cx="8551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MX" sz="800" b="1" dirty="0">
                  <a:solidFill>
                    <a:srgbClr val="00B050"/>
                  </a:solidFill>
                  <a:latin typeface="Palatino Linotype"/>
                </a:rPr>
                <a:t>4.7</a:t>
              </a:r>
              <a:r>
                <a:rPr lang="x-none" sz="800" b="1" dirty="0">
                  <a:solidFill>
                    <a:srgbClr val="00B050"/>
                  </a:solidFill>
                  <a:latin typeface="Palatino Linotype"/>
                </a:rPr>
                <a:t>%</a:t>
              </a:r>
              <a:endParaRPr lang="es-MX" sz="800" b="1" dirty="0">
                <a:solidFill>
                  <a:srgbClr val="00B050"/>
                </a:solidFill>
                <a:latin typeface="Palatino Linotype"/>
              </a:endParaRPr>
            </a:p>
          </p:txBody>
        </p:sp>
      </p:grpSp>
      <p:sp>
        <p:nvSpPr>
          <p:cNvPr id="33" name="20 CuadroTexto">
            <a:extLst>
              <a:ext uri="{FF2B5EF4-FFF2-40B4-BE49-F238E27FC236}">
                <a16:creationId xmlns:a16="http://schemas.microsoft.com/office/drawing/2014/main" id="{03C01FD0-9BFD-4584-845C-36FF5CAA85FD}"/>
              </a:ext>
            </a:extLst>
          </p:cNvPr>
          <p:cNvSpPr txBox="1"/>
          <p:nvPr/>
        </p:nvSpPr>
        <p:spPr>
          <a:xfrm>
            <a:off x="7371151" y="4048128"/>
            <a:ext cx="86409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002060"/>
                </a:solidFill>
                <a:latin typeface="Calibri" panose="020F0502020204030204" pitchFamily="34" charset="0"/>
              </a:rPr>
              <a:t>Proporción: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>3.9%</a:t>
            </a:r>
            <a:r>
              <a:rPr lang="es-MX" sz="105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  <a:endParaRPr lang="es-MX" sz="105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sz="1050" dirty="0">
                <a:solidFill>
                  <a:srgbClr val="C00000"/>
                </a:solidFill>
                <a:latin typeface="Calibri" panose="020F0502020204030204" pitchFamily="34" charset="0"/>
              </a:rPr>
              <a:t>Positives: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C00000"/>
                </a:solidFill>
                <a:latin typeface="Calibri" panose="020F0502020204030204" pitchFamily="34" charset="0"/>
              </a:rPr>
              <a:t>121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F3D11208-16DC-47C8-A2D5-1A5BD69330D6}"/>
              </a:ext>
            </a:extLst>
          </p:cNvPr>
          <p:cNvGrpSpPr/>
          <p:nvPr/>
        </p:nvGrpSpPr>
        <p:grpSpPr>
          <a:xfrm>
            <a:off x="7835681" y="2343349"/>
            <a:ext cx="549972" cy="285403"/>
            <a:chOff x="7541379" y="2796089"/>
            <a:chExt cx="1106827" cy="268843"/>
          </a:xfrm>
        </p:grpSpPr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3D890D81-F7AB-403C-ABE1-39EC9EE9EFE4}"/>
                </a:ext>
              </a:extLst>
            </p:cNvPr>
            <p:cNvCxnSpPr/>
            <p:nvPr/>
          </p:nvCxnSpPr>
          <p:spPr>
            <a:xfrm>
              <a:off x="7541379" y="3062330"/>
              <a:ext cx="810525" cy="2602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Flecha derecha 44">
              <a:extLst>
                <a:ext uri="{FF2B5EF4-FFF2-40B4-BE49-F238E27FC236}">
                  <a16:creationId xmlns:a16="http://schemas.microsoft.com/office/drawing/2014/main" id="{1CD78B1B-1B76-4F65-86A7-CAD6C4C34E40}"/>
                </a:ext>
              </a:extLst>
            </p:cNvPr>
            <p:cNvSpPr/>
            <p:nvPr/>
          </p:nvSpPr>
          <p:spPr>
            <a:xfrm rot="16200000">
              <a:off x="8325248" y="2803252"/>
              <a:ext cx="268841" cy="25451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MX">
                <a:solidFill>
                  <a:srgbClr val="92D050"/>
                </a:solidFill>
                <a:latin typeface="Palatino Linotype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0638E175-60C2-483C-BD12-B44C82769C9C}"/>
                </a:ext>
              </a:extLst>
            </p:cNvPr>
            <p:cNvSpPr txBox="1"/>
            <p:nvPr/>
          </p:nvSpPr>
          <p:spPr>
            <a:xfrm>
              <a:off x="7636587" y="2850277"/>
              <a:ext cx="1011619" cy="20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MX" sz="800" b="1" dirty="0">
                  <a:solidFill>
                    <a:srgbClr val="00B050"/>
                  </a:solidFill>
                  <a:latin typeface="Palatino Linotype"/>
                </a:rPr>
                <a:t>10.4</a:t>
              </a:r>
              <a:r>
                <a:rPr lang="x-none" sz="800" b="1" dirty="0">
                  <a:solidFill>
                    <a:srgbClr val="00B050"/>
                  </a:solidFill>
                  <a:latin typeface="Palatino Linotype"/>
                </a:rPr>
                <a:t>%</a:t>
              </a:r>
              <a:endParaRPr lang="es-MX" sz="800" b="1" dirty="0">
                <a:solidFill>
                  <a:srgbClr val="00B050"/>
                </a:solidFill>
                <a:latin typeface="Palatino Linotype"/>
              </a:endParaRPr>
            </a:p>
          </p:txBody>
        </p:sp>
      </p:grpSp>
      <p:sp>
        <p:nvSpPr>
          <p:cNvPr id="38" name="19 CuadroTexto">
            <a:extLst>
              <a:ext uri="{FF2B5EF4-FFF2-40B4-BE49-F238E27FC236}">
                <a16:creationId xmlns:a16="http://schemas.microsoft.com/office/drawing/2014/main" id="{665DB058-98BC-4D71-8D55-4132297A3732}"/>
              </a:ext>
            </a:extLst>
          </p:cNvPr>
          <p:cNvSpPr txBox="1"/>
          <p:nvPr/>
        </p:nvSpPr>
        <p:spPr>
          <a:xfrm>
            <a:off x="7312598" y="1310705"/>
            <a:ext cx="8668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002060"/>
                </a:solidFill>
                <a:latin typeface="Calibri" panose="020F0502020204030204" pitchFamily="34" charset="0"/>
              </a:rPr>
              <a:t>Proporción: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>11.8%</a:t>
            </a:r>
            <a:r>
              <a:rPr lang="es-MX" sz="105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s-MX" sz="1050" dirty="0">
                <a:solidFill>
                  <a:srgbClr val="C00000"/>
                </a:solidFill>
                <a:latin typeface="Calibri" panose="020F0502020204030204" pitchFamily="34" charset="0"/>
              </a:rPr>
              <a:t>Positives:</a:t>
            </a:r>
          </a:p>
          <a:p>
            <a:pPr algn="ctr">
              <a:defRPr/>
            </a:pPr>
            <a:r>
              <a:rPr lang="es-ES_tradnl" sz="1050" b="1" dirty="0">
                <a:solidFill>
                  <a:srgbClr val="C00000"/>
                </a:solidFill>
                <a:latin typeface="Calibri" panose="020F0502020204030204" pitchFamily="34" charset="0"/>
              </a:rPr>
              <a:t>3,829</a:t>
            </a:r>
            <a:endParaRPr lang="es-MX" sz="105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4 Rectángulo">
            <a:extLst>
              <a:ext uri="{FF2B5EF4-FFF2-40B4-BE49-F238E27FC236}">
                <a16:creationId xmlns:a16="http://schemas.microsoft.com/office/drawing/2014/main" id="{823B5A65-361B-4626-986C-FE3522A568ED}"/>
              </a:ext>
            </a:extLst>
          </p:cNvPr>
          <p:cNvSpPr/>
          <p:nvPr/>
        </p:nvSpPr>
        <p:spPr>
          <a:xfrm>
            <a:off x="387613" y="5996757"/>
            <a:ext cx="86863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s-MX" sz="800" i="1" dirty="0">
                <a:solidFill>
                  <a:prstClr val="white">
                    <a:lumMod val="50000"/>
                  </a:prstClr>
                </a:solidFill>
                <a:latin typeface="Rockwell" panose="02060603020205020403" pitchFamily="18" charset="0"/>
                <a:ea typeface="MS PGothic" pitchFamily="34" charset="-128"/>
              </a:rPr>
              <a:t>Fuente: Sistemas de Información de la Clínica Especializada Condesa</a:t>
            </a:r>
          </a:p>
          <a:p>
            <a:pPr defTabSz="457200">
              <a:defRPr/>
            </a:pPr>
            <a:r>
              <a:rPr lang="es-MX" sz="800" i="1" dirty="0">
                <a:solidFill>
                  <a:prstClr val="white">
                    <a:lumMod val="50000"/>
                  </a:prstClr>
                </a:solidFill>
                <a:latin typeface="Rockwell" panose="02060603020205020403" pitchFamily="18" charset="0"/>
                <a:ea typeface="MS PGothic" pitchFamily="34" charset="-128"/>
              </a:rPr>
              <a:t>1. Suma de pruebas realizadas a Hombres y Mujeres entre el total de Positivos. </a:t>
            </a:r>
            <a:r>
              <a:rPr lang="es-MX" sz="800" i="1" dirty="0" err="1">
                <a:solidFill>
                  <a:prstClr val="white">
                    <a:lumMod val="50000"/>
                  </a:prstClr>
                </a:solidFill>
                <a:latin typeface="Rockwell" panose="02060603020205020403" pitchFamily="18" charset="0"/>
                <a:ea typeface="MS PGothic" pitchFamily="34" charset="-128"/>
              </a:rPr>
              <a:t>Abstract</a:t>
            </a:r>
            <a:r>
              <a:rPr lang="es-MX" sz="800" i="1" dirty="0">
                <a:solidFill>
                  <a:prstClr val="white">
                    <a:lumMod val="50000"/>
                  </a:prstClr>
                </a:solidFill>
                <a:latin typeface="Rockwell" panose="02060603020205020403" pitchFamily="18" charset="0"/>
                <a:ea typeface="MS PGothic" pitchFamily="34" charset="-128"/>
              </a:rPr>
              <a:t> THPE0288 “Hacia el diagnóstico de VIH / ITS en tiempo real en el programa de VIH / SIDA de la Ciudad de México”. L. Juárez-Figueroa; J. Arellano; P </a:t>
            </a:r>
            <a:r>
              <a:rPr lang="es-MX" sz="800" i="1" dirty="0" err="1">
                <a:solidFill>
                  <a:prstClr val="white">
                    <a:lumMod val="50000"/>
                  </a:prstClr>
                </a:solidFill>
                <a:latin typeface="Rockwell" panose="02060603020205020403" pitchFamily="18" charset="0"/>
                <a:ea typeface="MS PGothic" pitchFamily="34" charset="-128"/>
              </a:rPr>
              <a:t>Iracheta</a:t>
            </a:r>
            <a:r>
              <a:rPr lang="es-MX" sz="800" i="1" dirty="0">
                <a:solidFill>
                  <a:prstClr val="white">
                    <a:lumMod val="50000"/>
                  </a:prstClr>
                </a:solidFill>
                <a:latin typeface="Rockwell" panose="02060603020205020403" pitchFamily="18" charset="0"/>
                <a:ea typeface="MS PGothic" pitchFamily="34" charset="-128"/>
              </a:rPr>
              <a:t>; A. González. XVIII AIDS </a:t>
            </a:r>
            <a:r>
              <a:rPr lang="es-MX" sz="800" i="1" dirty="0" err="1">
                <a:solidFill>
                  <a:prstClr val="white">
                    <a:lumMod val="50000"/>
                  </a:prstClr>
                </a:solidFill>
                <a:latin typeface="Rockwell" panose="02060603020205020403" pitchFamily="18" charset="0"/>
                <a:ea typeface="MS PGothic" pitchFamily="34" charset="-128"/>
              </a:rPr>
              <a:t>Conference</a:t>
            </a:r>
            <a:r>
              <a:rPr lang="es-MX" sz="800" i="1" dirty="0">
                <a:solidFill>
                  <a:prstClr val="white">
                    <a:lumMod val="50000"/>
                  </a:prstClr>
                </a:solidFill>
                <a:latin typeface="Rockwell" panose="02060603020205020403" pitchFamily="18" charset="0"/>
                <a:ea typeface="MS PGothic" pitchFamily="34" charset="-128"/>
              </a:rPr>
              <a:t>.</a:t>
            </a:r>
          </a:p>
          <a:p>
            <a:pPr defTabSz="457200">
              <a:defRPr/>
            </a:pPr>
            <a:r>
              <a:rPr lang="es-MX" sz="800" i="1" dirty="0">
                <a:solidFill>
                  <a:prstClr val="white">
                    <a:lumMod val="50000"/>
                  </a:prstClr>
                </a:solidFill>
                <a:latin typeface="Rockwell" panose="02060603020205020403" pitchFamily="18" charset="0"/>
                <a:ea typeface="MS PGothic" pitchFamily="34" charset="-128"/>
              </a:rPr>
              <a:t>2. Data 2011, 2012, 2013, 2014 y 2015: Sistemas de información. Laboratorio Especializado Condesa.</a:t>
            </a:r>
          </a:p>
          <a:p>
            <a:pPr defTabSz="457200">
              <a:defRPr/>
            </a:pPr>
            <a:r>
              <a:rPr lang="es-MX" sz="800" i="1" dirty="0">
                <a:solidFill>
                  <a:prstClr val="white">
                    <a:lumMod val="50000"/>
                  </a:prstClr>
                </a:solidFill>
                <a:latin typeface="Rockwell" panose="02060603020205020403" pitchFamily="18" charset="0"/>
                <a:ea typeface="MS PGothic" pitchFamily="34" charset="-128"/>
              </a:rPr>
              <a:t>3. Data  2016, 2017, 2018 Sistemas de información. Laboratorio Especializado Condesa, y Laboratorio Especializado Condesa Iztapalapa</a:t>
            </a:r>
          </a:p>
          <a:p>
            <a:pPr defTabSz="457200">
              <a:defRPr/>
            </a:pPr>
            <a:r>
              <a:rPr lang="es-MX" sz="800" i="1" dirty="0">
                <a:solidFill>
                  <a:prstClr val="white">
                    <a:lumMod val="50000"/>
                  </a:prstClr>
                </a:solidFill>
                <a:latin typeface="Rockwell" panose="02060603020205020403" pitchFamily="18" charset="0"/>
                <a:ea typeface="MS PGothic" pitchFamily="34" charset="-128"/>
              </a:rPr>
              <a:t>4. Personas en reclusión, Hospitales y Clínicas</a:t>
            </a:r>
          </a:p>
        </p:txBody>
      </p:sp>
      <p:sp>
        <p:nvSpPr>
          <p:cNvPr id="40" name="19 CuadroTexto">
            <a:extLst>
              <a:ext uri="{FF2B5EF4-FFF2-40B4-BE49-F238E27FC236}">
                <a16:creationId xmlns:a16="http://schemas.microsoft.com/office/drawing/2014/main" id="{438C6604-3B4A-42EB-9724-2EC2EF6387A8}"/>
              </a:ext>
            </a:extLst>
          </p:cNvPr>
          <p:cNvSpPr txBox="1"/>
          <p:nvPr/>
        </p:nvSpPr>
        <p:spPr>
          <a:xfrm>
            <a:off x="7900899" y="1069662"/>
            <a:ext cx="8668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002060"/>
                </a:solidFill>
                <a:latin typeface="Calibri" panose="020F0502020204030204" pitchFamily="34" charset="0"/>
              </a:rPr>
              <a:t>Proporción:</a:t>
            </a:r>
          </a:p>
          <a:p>
            <a:pPr algn="ctr" defTabSz="457200">
              <a:defRPr/>
            </a:pP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>11.8%</a:t>
            </a:r>
            <a:r>
              <a:rPr lang="es-MX" sz="105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s-MX" sz="1050" dirty="0">
                <a:solidFill>
                  <a:srgbClr val="C00000"/>
                </a:solidFill>
                <a:latin typeface="Calibri" panose="020F0502020204030204" pitchFamily="34" charset="0"/>
              </a:rPr>
              <a:t>Positives:</a:t>
            </a:r>
          </a:p>
          <a:p>
            <a:pPr algn="ctr">
              <a:defRPr/>
            </a:pPr>
            <a:r>
              <a:rPr lang="es-ES_tradnl" sz="1050" b="1" dirty="0">
                <a:solidFill>
                  <a:srgbClr val="C00000"/>
                </a:solidFill>
                <a:latin typeface="Calibri" panose="020F0502020204030204" pitchFamily="34" charset="0"/>
              </a:rPr>
              <a:t>4,229</a:t>
            </a:r>
            <a:endParaRPr lang="es-MX" sz="105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20 CuadroTexto">
            <a:extLst>
              <a:ext uri="{FF2B5EF4-FFF2-40B4-BE49-F238E27FC236}">
                <a16:creationId xmlns:a16="http://schemas.microsoft.com/office/drawing/2014/main" id="{28FBD758-3CFA-46B4-B026-6AA1204C247F}"/>
              </a:ext>
            </a:extLst>
          </p:cNvPr>
          <p:cNvSpPr txBox="1"/>
          <p:nvPr/>
        </p:nvSpPr>
        <p:spPr>
          <a:xfrm>
            <a:off x="8039755" y="4087144"/>
            <a:ext cx="86409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050" dirty="0">
                <a:solidFill>
                  <a:srgbClr val="002060"/>
                </a:solidFill>
                <a:latin typeface="Calibri" panose="020F0502020204030204" pitchFamily="34" charset="0"/>
              </a:rPr>
              <a:t>Proporción: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002060"/>
                </a:solidFill>
                <a:latin typeface="Calibri" panose="020F0502020204030204" pitchFamily="34" charset="0"/>
              </a:rPr>
              <a:t>5.5%</a:t>
            </a:r>
            <a:r>
              <a:rPr lang="es-MX" sz="105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  <a:endParaRPr lang="es-MX" sz="105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s-MX" sz="1050" dirty="0">
                <a:solidFill>
                  <a:srgbClr val="C00000"/>
                </a:solidFill>
                <a:latin typeface="Calibri" panose="020F0502020204030204" pitchFamily="34" charset="0"/>
              </a:rPr>
              <a:t>Positives:</a:t>
            </a:r>
          </a:p>
          <a:p>
            <a:pPr algn="ctr">
              <a:defRPr/>
            </a:pPr>
            <a:r>
              <a:rPr lang="es-MX" sz="1050" b="1" dirty="0">
                <a:solidFill>
                  <a:srgbClr val="C00000"/>
                </a:solidFill>
                <a:latin typeface="Calibri" panose="020F0502020204030204" pitchFamily="34" charset="0"/>
              </a:rPr>
              <a:t>168</a:t>
            </a:r>
          </a:p>
        </p:txBody>
      </p:sp>
    </p:spTree>
    <p:extLst>
      <p:ext uri="{BB962C8B-B14F-4D97-AF65-F5344CB8AC3E}">
        <p14:creationId xmlns:p14="http://schemas.microsoft.com/office/powerpoint/2010/main" val="1270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31583242-54AA-4195-B3DC-A29DCA2DA2DF}"/>
              </a:ext>
            </a:extLst>
          </p:cNvPr>
          <p:cNvGrpSpPr/>
          <p:nvPr/>
        </p:nvGrpSpPr>
        <p:grpSpPr>
          <a:xfrm>
            <a:off x="3491346" y="2523467"/>
            <a:ext cx="4466785" cy="3458440"/>
            <a:chOff x="3261360" y="2339147"/>
            <a:chExt cx="3397246" cy="2637251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F8F0A071-94DA-48D6-876A-C4A25A039718}"/>
                </a:ext>
              </a:extLst>
            </p:cNvPr>
            <p:cNvGrpSpPr/>
            <p:nvPr/>
          </p:nvGrpSpPr>
          <p:grpSpPr>
            <a:xfrm>
              <a:off x="3261360" y="2339147"/>
              <a:ext cx="3397246" cy="2637251"/>
              <a:chOff x="3924300" y="2793807"/>
              <a:chExt cx="3397246" cy="2637251"/>
            </a:xfrm>
          </p:grpSpPr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DC4A095C-464B-4E90-9355-FAFB7364217C}"/>
                  </a:ext>
                </a:extLst>
              </p:cNvPr>
              <p:cNvGrpSpPr/>
              <p:nvPr/>
            </p:nvGrpSpPr>
            <p:grpSpPr>
              <a:xfrm>
                <a:off x="3924300" y="2960591"/>
                <a:ext cx="3118890" cy="2470467"/>
                <a:chOff x="5061488" y="3847860"/>
                <a:chExt cx="2386796" cy="1898960"/>
              </a:xfrm>
            </p:grpSpPr>
            <p:pic>
              <p:nvPicPr>
                <p:cNvPr id="13" name="Imagen 12">
                  <a:extLst>
                    <a:ext uri="{FF2B5EF4-FFF2-40B4-BE49-F238E27FC236}">
                      <a16:creationId xmlns:a16="http://schemas.microsoft.com/office/drawing/2014/main" id="{3CB87B23-AD52-407A-806C-83175DE833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5397286" y="4300866"/>
                  <a:ext cx="2050998" cy="1445954"/>
                </a:xfrm>
                <a:prstGeom prst="rect">
                  <a:avLst/>
                </a:prstGeom>
              </p:spPr>
            </p:pic>
            <p:pic>
              <p:nvPicPr>
                <p:cNvPr id="1026" name="Picture 2" descr="Resultado de imagen para centroamÃ©rica mapa">
                  <a:extLst>
                    <a:ext uri="{FF2B5EF4-FFF2-40B4-BE49-F238E27FC236}">
                      <a16:creationId xmlns:a16="http://schemas.microsoft.com/office/drawing/2014/main" id="{F397F958-97A5-45C5-AE86-7843989328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61488" y="3847860"/>
                  <a:ext cx="1165500" cy="9060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3EEAF31D-9CC3-4722-A911-F3EAA28AAEAA}"/>
                  </a:ext>
                </a:extLst>
              </p:cNvPr>
              <p:cNvSpPr txBox="1"/>
              <p:nvPr/>
            </p:nvSpPr>
            <p:spPr>
              <a:xfrm>
                <a:off x="4908190" y="4400665"/>
                <a:ext cx="526928" cy="234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16.4%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78B836A-8B75-4FA8-9812-66435FEEF369}"/>
                  </a:ext>
                </a:extLst>
              </p:cNvPr>
              <p:cNvSpPr txBox="1"/>
              <p:nvPr/>
            </p:nvSpPr>
            <p:spPr>
              <a:xfrm>
                <a:off x="3976711" y="2793807"/>
                <a:ext cx="991434" cy="199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/>
                  <a:t>Central </a:t>
                </a:r>
                <a:r>
                  <a:rPr lang="es-MX" sz="1100" b="1" dirty="0" err="1"/>
                  <a:t>America</a:t>
                </a:r>
                <a:r>
                  <a:rPr lang="es-MX" sz="1100" b="1" dirty="0"/>
                  <a:t> 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DE3BACF5-D86A-47E8-ABD1-F8B7FE5F57FE}"/>
                  </a:ext>
                </a:extLst>
              </p:cNvPr>
              <p:cNvSpPr txBox="1"/>
              <p:nvPr/>
            </p:nvSpPr>
            <p:spPr>
              <a:xfrm>
                <a:off x="4675994" y="2924581"/>
                <a:ext cx="526928" cy="234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13.6%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61E6AABF-B2E2-41A3-946A-7FA8B2D86098}"/>
                  </a:ext>
                </a:extLst>
              </p:cNvPr>
              <p:cNvSpPr txBox="1"/>
              <p:nvPr/>
            </p:nvSpPr>
            <p:spPr>
              <a:xfrm>
                <a:off x="4648899" y="4262509"/>
                <a:ext cx="82747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/>
                  <a:t>Colombia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973372D-C5B8-458B-90F8-516001A2D927}"/>
                  </a:ext>
                </a:extLst>
              </p:cNvPr>
              <p:cNvSpPr txBox="1"/>
              <p:nvPr/>
            </p:nvSpPr>
            <p:spPr>
              <a:xfrm>
                <a:off x="6789169" y="3658429"/>
                <a:ext cx="532377" cy="2346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MX" sz="1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20.3%</a:t>
                </a:r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53271EE2-177D-4704-A64C-E3080D1F6728}"/>
                  </a:ext>
                </a:extLst>
              </p:cNvPr>
              <p:cNvSpPr txBox="1"/>
              <p:nvPr/>
            </p:nvSpPr>
            <p:spPr>
              <a:xfrm>
                <a:off x="6224174" y="3550708"/>
                <a:ext cx="87556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100" b="1" dirty="0"/>
                  <a:t>Venezuela</a:t>
                </a:r>
              </a:p>
            </p:txBody>
          </p:sp>
        </p:grp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FDEE9FF8-EE72-4F79-9701-4250A57CFFDE}"/>
                </a:ext>
              </a:extLst>
            </p:cNvPr>
            <p:cNvSpPr/>
            <p:nvPr/>
          </p:nvSpPr>
          <p:spPr>
            <a:xfrm>
              <a:off x="5091786" y="3265244"/>
              <a:ext cx="1191292" cy="1085209"/>
            </a:xfrm>
            <a:custGeom>
              <a:avLst/>
              <a:gdLst>
                <a:gd name="connsiteX0" fmla="*/ 330200 w 1191292"/>
                <a:gd name="connsiteY0" fmla="*/ 0 h 1085209"/>
                <a:gd name="connsiteX1" fmla="*/ 393700 w 1191292"/>
                <a:gd name="connsiteY1" fmla="*/ 2540 h 1085209"/>
                <a:gd name="connsiteX2" fmla="*/ 398780 w 1191292"/>
                <a:gd name="connsiteY2" fmla="*/ 10160 h 1085209"/>
                <a:gd name="connsiteX3" fmla="*/ 414020 w 1191292"/>
                <a:gd name="connsiteY3" fmla="*/ 20320 h 1085209"/>
                <a:gd name="connsiteX4" fmla="*/ 419100 w 1191292"/>
                <a:gd name="connsiteY4" fmla="*/ 27940 h 1085209"/>
                <a:gd name="connsiteX5" fmla="*/ 426720 w 1191292"/>
                <a:gd name="connsiteY5" fmla="*/ 30480 h 1085209"/>
                <a:gd name="connsiteX6" fmla="*/ 436880 w 1191292"/>
                <a:gd name="connsiteY6" fmla="*/ 40640 h 1085209"/>
                <a:gd name="connsiteX7" fmla="*/ 439420 w 1191292"/>
                <a:gd name="connsiteY7" fmla="*/ 71120 h 1085209"/>
                <a:gd name="connsiteX8" fmla="*/ 444500 w 1191292"/>
                <a:gd name="connsiteY8" fmla="*/ 86360 h 1085209"/>
                <a:gd name="connsiteX9" fmla="*/ 452120 w 1191292"/>
                <a:gd name="connsiteY9" fmla="*/ 91440 h 1085209"/>
                <a:gd name="connsiteX10" fmla="*/ 464820 w 1191292"/>
                <a:gd name="connsiteY10" fmla="*/ 104140 h 1085209"/>
                <a:gd name="connsiteX11" fmla="*/ 480060 w 1191292"/>
                <a:gd name="connsiteY11" fmla="*/ 109220 h 1085209"/>
                <a:gd name="connsiteX12" fmla="*/ 515620 w 1191292"/>
                <a:gd name="connsiteY12" fmla="*/ 106680 h 1085209"/>
                <a:gd name="connsiteX13" fmla="*/ 525780 w 1191292"/>
                <a:gd name="connsiteY13" fmla="*/ 104140 h 1085209"/>
                <a:gd name="connsiteX14" fmla="*/ 541020 w 1191292"/>
                <a:gd name="connsiteY14" fmla="*/ 101600 h 1085209"/>
                <a:gd name="connsiteX15" fmla="*/ 548640 w 1191292"/>
                <a:gd name="connsiteY15" fmla="*/ 99060 h 1085209"/>
                <a:gd name="connsiteX16" fmla="*/ 558800 w 1191292"/>
                <a:gd name="connsiteY16" fmla="*/ 96520 h 1085209"/>
                <a:gd name="connsiteX17" fmla="*/ 586740 w 1191292"/>
                <a:gd name="connsiteY17" fmla="*/ 91440 h 1085209"/>
                <a:gd name="connsiteX18" fmla="*/ 601980 w 1191292"/>
                <a:gd name="connsiteY18" fmla="*/ 86360 h 1085209"/>
                <a:gd name="connsiteX19" fmla="*/ 619760 w 1191292"/>
                <a:gd name="connsiteY19" fmla="*/ 88900 h 1085209"/>
                <a:gd name="connsiteX20" fmla="*/ 635000 w 1191292"/>
                <a:gd name="connsiteY20" fmla="*/ 99060 h 1085209"/>
                <a:gd name="connsiteX21" fmla="*/ 657860 w 1191292"/>
                <a:gd name="connsiteY21" fmla="*/ 114300 h 1085209"/>
                <a:gd name="connsiteX22" fmla="*/ 665480 w 1191292"/>
                <a:gd name="connsiteY22" fmla="*/ 119380 h 1085209"/>
                <a:gd name="connsiteX23" fmla="*/ 675640 w 1191292"/>
                <a:gd name="connsiteY23" fmla="*/ 124460 h 1085209"/>
                <a:gd name="connsiteX24" fmla="*/ 683260 w 1191292"/>
                <a:gd name="connsiteY24" fmla="*/ 129540 h 1085209"/>
                <a:gd name="connsiteX25" fmla="*/ 701040 w 1191292"/>
                <a:gd name="connsiteY25" fmla="*/ 134620 h 1085209"/>
                <a:gd name="connsiteX26" fmla="*/ 708660 w 1191292"/>
                <a:gd name="connsiteY26" fmla="*/ 139700 h 1085209"/>
                <a:gd name="connsiteX27" fmla="*/ 731520 w 1191292"/>
                <a:gd name="connsiteY27" fmla="*/ 142240 h 1085209"/>
                <a:gd name="connsiteX28" fmla="*/ 759460 w 1191292"/>
                <a:gd name="connsiteY28" fmla="*/ 139700 h 1085209"/>
                <a:gd name="connsiteX29" fmla="*/ 767080 w 1191292"/>
                <a:gd name="connsiteY29" fmla="*/ 137160 h 1085209"/>
                <a:gd name="connsiteX30" fmla="*/ 782320 w 1191292"/>
                <a:gd name="connsiteY30" fmla="*/ 124460 h 1085209"/>
                <a:gd name="connsiteX31" fmla="*/ 810260 w 1191292"/>
                <a:gd name="connsiteY31" fmla="*/ 121920 h 1085209"/>
                <a:gd name="connsiteX32" fmla="*/ 817880 w 1191292"/>
                <a:gd name="connsiteY32" fmla="*/ 114300 h 1085209"/>
                <a:gd name="connsiteX33" fmla="*/ 850900 w 1191292"/>
                <a:gd name="connsiteY33" fmla="*/ 106680 h 1085209"/>
                <a:gd name="connsiteX34" fmla="*/ 853440 w 1191292"/>
                <a:gd name="connsiteY34" fmla="*/ 99060 h 1085209"/>
                <a:gd name="connsiteX35" fmla="*/ 843280 w 1191292"/>
                <a:gd name="connsiteY35" fmla="*/ 96520 h 1085209"/>
                <a:gd name="connsiteX36" fmla="*/ 835660 w 1191292"/>
                <a:gd name="connsiteY36" fmla="*/ 93980 h 1085209"/>
                <a:gd name="connsiteX37" fmla="*/ 838200 w 1191292"/>
                <a:gd name="connsiteY37" fmla="*/ 83820 h 1085209"/>
                <a:gd name="connsiteX38" fmla="*/ 886460 w 1191292"/>
                <a:gd name="connsiteY38" fmla="*/ 88900 h 1085209"/>
                <a:gd name="connsiteX39" fmla="*/ 911860 w 1191292"/>
                <a:gd name="connsiteY39" fmla="*/ 91440 h 1085209"/>
                <a:gd name="connsiteX40" fmla="*/ 924560 w 1191292"/>
                <a:gd name="connsiteY40" fmla="*/ 88900 h 1085209"/>
                <a:gd name="connsiteX41" fmla="*/ 934720 w 1191292"/>
                <a:gd name="connsiteY41" fmla="*/ 86360 h 1085209"/>
                <a:gd name="connsiteX42" fmla="*/ 952500 w 1191292"/>
                <a:gd name="connsiteY42" fmla="*/ 83820 h 1085209"/>
                <a:gd name="connsiteX43" fmla="*/ 993140 w 1191292"/>
                <a:gd name="connsiteY43" fmla="*/ 83820 h 1085209"/>
                <a:gd name="connsiteX44" fmla="*/ 977900 w 1191292"/>
                <a:gd name="connsiteY44" fmla="*/ 86360 h 1085209"/>
                <a:gd name="connsiteX45" fmla="*/ 960120 w 1191292"/>
                <a:gd name="connsiteY45" fmla="*/ 91440 h 1085209"/>
                <a:gd name="connsiteX46" fmla="*/ 942340 w 1191292"/>
                <a:gd name="connsiteY46" fmla="*/ 96520 h 1085209"/>
                <a:gd name="connsiteX47" fmla="*/ 934720 w 1191292"/>
                <a:gd name="connsiteY47" fmla="*/ 101600 h 1085209"/>
                <a:gd name="connsiteX48" fmla="*/ 947420 w 1191292"/>
                <a:gd name="connsiteY48" fmla="*/ 116840 h 1085209"/>
                <a:gd name="connsiteX49" fmla="*/ 944880 w 1191292"/>
                <a:gd name="connsiteY49" fmla="*/ 124460 h 1085209"/>
                <a:gd name="connsiteX50" fmla="*/ 932180 w 1191292"/>
                <a:gd name="connsiteY50" fmla="*/ 137160 h 1085209"/>
                <a:gd name="connsiteX51" fmla="*/ 924560 w 1191292"/>
                <a:gd name="connsiteY51" fmla="*/ 144780 h 1085209"/>
                <a:gd name="connsiteX52" fmla="*/ 957580 w 1191292"/>
                <a:gd name="connsiteY52" fmla="*/ 147320 h 1085209"/>
                <a:gd name="connsiteX53" fmla="*/ 960120 w 1191292"/>
                <a:gd name="connsiteY53" fmla="*/ 137160 h 1085209"/>
                <a:gd name="connsiteX54" fmla="*/ 965200 w 1191292"/>
                <a:gd name="connsiteY54" fmla="*/ 144780 h 1085209"/>
                <a:gd name="connsiteX55" fmla="*/ 967740 w 1191292"/>
                <a:gd name="connsiteY55" fmla="*/ 154940 h 1085209"/>
                <a:gd name="connsiteX56" fmla="*/ 980440 w 1191292"/>
                <a:gd name="connsiteY56" fmla="*/ 177800 h 1085209"/>
                <a:gd name="connsiteX57" fmla="*/ 995680 w 1191292"/>
                <a:gd name="connsiteY57" fmla="*/ 185420 h 1085209"/>
                <a:gd name="connsiteX58" fmla="*/ 1013460 w 1191292"/>
                <a:gd name="connsiteY58" fmla="*/ 182880 h 1085209"/>
                <a:gd name="connsiteX59" fmla="*/ 1016000 w 1191292"/>
                <a:gd name="connsiteY59" fmla="*/ 170180 h 1085209"/>
                <a:gd name="connsiteX60" fmla="*/ 1031240 w 1191292"/>
                <a:gd name="connsiteY60" fmla="*/ 175260 h 1085209"/>
                <a:gd name="connsiteX61" fmla="*/ 1038860 w 1191292"/>
                <a:gd name="connsiteY61" fmla="*/ 177800 h 1085209"/>
                <a:gd name="connsiteX62" fmla="*/ 1041400 w 1191292"/>
                <a:gd name="connsiteY62" fmla="*/ 185420 h 1085209"/>
                <a:gd name="connsiteX63" fmla="*/ 1049020 w 1191292"/>
                <a:gd name="connsiteY63" fmla="*/ 187960 h 1085209"/>
                <a:gd name="connsiteX64" fmla="*/ 1056640 w 1191292"/>
                <a:gd name="connsiteY64" fmla="*/ 193040 h 1085209"/>
                <a:gd name="connsiteX65" fmla="*/ 1064260 w 1191292"/>
                <a:gd name="connsiteY65" fmla="*/ 195580 h 1085209"/>
                <a:gd name="connsiteX66" fmla="*/ 1071880 w 1191292"/>
                <a:gd name="connsiteY66" fmla="*/ 200660 h 1085209"/>
                <a:gd name="connsiteX67" fmla="*/ 1089660 w 1191292"/>
                <a:gd name="connsiteY67" fmla="*/ 203200 h 1085209"/>
                <a:gd name="connsiteX68" fmla="*/ 1112520 w 1191292"/>
                <a:gd name="connsiteY68" fmla="*/ 213360 h 1085209"/>
                <a:gd name="connsiteX69" fmla="*/ 1109980 w 1191292"/>
                <a:gd name="connsiteY69" fmla="*/ 220980 h 1085209"/>
                <a:gd name="connsiteX70" fmla="*/ 1102360 w 1191292"/>
                <a:gd name="connsiteY70" fmla="*/ 226060 h 1085209"/>
                <a:gd name="connsiteX71" fmla="*/ 1097280 w 1191292"/>
                <a:gd name="connsiteY71" fmla="*/ 241300 h 1085209"/>
                <a:gd name="connsiteX72" fmla="*/ 1089660 w 1191292"/>
                <a:gd name="connsiteY72" fmla="*/ 276860 h 1085209"/>
                <a:gd name="connsiteX73" fmla="*/ 1082040 w 1191292"/>
                <a:gd name="connsiteY73" fmla="*/ 284480 h 1085209"/>
                <a:gd name="connsiteX74" fmla="*/ 1074420 w 1191292"/>
                <a:gd name="connsiteY74" fmla="*/ 289560 h 1085209"/>
                <a:gd name="connsiteX75" fmla="*/ 1049020 w 1191292"/>
                <a:gd name="connsiteY75" fmla="*/ 292100 h 1085209"/>
                <a:gd name="connsiteX76" fmla="*/ 1046480 w 1191292"/>
                <a:gd name="connsiteY76" fmla="*/ 299720 h 1085209"/>
                <a:gd name="connsiteX77" fmla="*/ 1059180 w 1191292"/>
                <a:gd name="connsiteY77" fmla="*/ 309880 h 1085209"/>
                <a:gd name="connsiteX78" fmla="*/ 1074420 w 1191292"/>
                <a:gd name="connsiteY78" fmla="*/ 317500 h 1085209"/>
                <a:gd name="connsiteX79" fmla="*/ 1092200 w 1191292"/>
                <a:gd name="connsiteY79" fmla="*/ 312420 h 1085209"/>
                <a:gd name="connsiteX80" fmla="*/ 1107440 w 1191292"/>
                <a:gd name="connsiteY80" fmla="*/ 307340 h 1085209"/>
                <a:gd name="connsiteX81" fmla="*/ 1115060 w 1191292"/>
                <a:gd name="connsiteY81" fmla="*/ 304800 h 1085209"/>
                <a:gd name="connsiteX82" fmla="*/ 1122680 w 1191292"/>
                <a:gd name="connsiteY82" fmla="*/ 302260 h 1085209"/>
                <a:gd name="connsiteX83" fmla="*/ 1137920 w 1191292"/>
                <a:gd name="connsiteY83" fmla="*/ 294640 h 1085209"/>
                <a:gd name="connsiteX84" fmla="*/ 1158240 w 1191292"/>
                <a:gd name="connsiteY84" fmla="*/ 297180 h 1085209"/>
                <a:gd name="connsiteX85" fmla="*/ 1168400 w 1191292"/>
                <a:gd name="connsiteY85" fmla="*/ 299720 h 1085209"/>
                <a:gd name="connsiteX86" fmla="*/ 1186180 w 1191292"/>
                <a:gd name="connsiteY86" fmla="*/ 302260 h 1085209"/>
                <a:gd name="connsiteX87" fmla="*/ 1188720 w 1191292"/>
                <a:gd name="connsiteY87" fmla="*/ 325120 h 1085209"/>
                <a:gd name="connsiteX88" fmla="*/ 1173480 w 1191292"/>
                <a:gd name="connsiteY88" fmla="*/ 335280 h 1085209"/>
                <a:gd name="connsiteX89" fmla="*/ 1163320 w 1191292"/>
                <a:gd name="connsiteY89" fmla="*/ 350520 h 1085209"/>
                <a:gd name="connsiteX90" fmla="*/ 1158240 w 1191292"/>
                <a:gd name="connsiteY90" fmla="*/ 358140 h 1085209"/>
                <a:gd name="connsiteX91" fmla="*/ 1150620 w 1191292"/>
                <a:gd name="connsiteY91" fmla="*/ 365760 h 1085209"/>
                <a:gd name="connsiteX92" fmla="*/ 1148080 w 1191292"/>
                <a:gd name="connsiteY92" fmla="*/ 373380 h 1085209"/>
                <a:gd name="connsiteX93" fmla="*/ 1137920 w 1191292"/>
                <a:gd name="connsiteY93" fmla="*/ 386080 h 1085209"/>
                <a:gd name="connsiteX94" fmla="*/ 1140460 w 1191292"/>
                <a:gd name="connsiteY94" fmla="*/ 436880 h 1085209"/>
                <a:gd name="connsiteX95" fmla="*/ 1150620 w 1191292"/>
                <a:gd name="connsiteY95" fmla="*/ 439420 h 1085209"/>
                <a:gd name="connsiteX96" fmla="*/ 1153160 w 1191292"/>
                <a:gd name="connsiteY96" fmla="*/ 447040 h 1085209"/>
                <a:gd name="connsiteX97" fmla="*/ 1150620 w 1191292"/>
                <a:gd name="connsiteY97" fmla="*/ 454660 h 1085209"/>
                <a:gd name="connsiteX98" fmla="*/ 1137920 w 1191292"/>
                <a:gd name="connsiteY98" fmla="*/ 457200 h 1085209"/>
                <a:gd name="connsiteX99" fmla="*/ 1122680 w 1191292"/>
                <a:gd name="connsiteY99" fmla="*/ 462280 h 1085209"/>
                <a:gd name="connsiteX100" fmla="*/ 1115060 w 1191292"/>
                <a:gd name="connsiteY100" fmla="*/ 464820 h 1085209"/>
                <a:gd name="connsiteX101" fmla="*/ 1107440 w 1191292"/>
                <a:gd name="connsiteY101" fmla="*/ 472440 h 1085209"/>
                <a:gd name="connsiteX102" fmla="*/ 1099820 w 1191292"/>
                <a:gd name="connsiteY102" fmla="*/ 474980 h 1085209"/>
                <a:gd name="connsiteX103" fmla="*/ 1097280 w 1191292"/>
                <a:gd name="connsiteY103" fmla="*/ 482600 h 1085209"/>
                <a:gd name="connsiteX104" fmla="*/ 1092200 w 1191292"/>
                <a:gd name="connsiteY104" fmla="*/ 490220 h 1085209"/>
                <a:gd name="connsiteX105" fmla="*/ 1087120 w 1191292"/>
                <a:gd name="connsiteY105" fmla="*/ 505460 h 1085209"/>
                <a:gd name="connsiteX106" fmla="*/ 1084580 w 1191292"/>
                <a:gd name="connsiteY106" fmla="*/ 513080 h 1085209"/>
                <a:gd name="connsiteX107" fmla="*/ 1082040 w 1191292"/>
                <a:gd name="connsiteY107" fmla="*/ 520700 h 1085209"/>
                <a:gd name="connsiteX108" fmla="*/ 1079500 w 1191292"/>
                <a:gd name="connsiteY108" fmla="*/ 533400 h 1085209"/>
                <a:gd name="connsiteX109" fmla="*/ 1071880 w 1191292"/>
                <a:gd name="connsiteY109" fmla="*/ 548640 h 1085209"/>
                <a:gd name="connsiteX110" fmla="*/ 1069340 w 1191292"/>
                <a:gd name="connsiteY110" fmla="*/ 556260 h 1085209"/>
                <a:gd name="connsiteX111" fmla="*/ 1074420 w 1191292"/>
                <a:gd name="connsiteY111" fmla="*/ 584200 h 1085209"/>
                <a:gd name="connsiteX112" fmla="*/ 1084580 w 1191292"/>
                <a:gd name="connsiteY112" fmla="*/ 599440 h 1085209"/>
                <a:gd name="connsiteX113" fmla="*/ 1087120 w 1191292"/>
                <a:gd name="connsiteY113" fmla="*/ 609600 h 1085209"/>
                <a:gd name="connsiteX114" fmla="*/ 1104900 w 1191292"/>
                <a:gd name="connsiteY114" fmla="*/ 627380 h 1085209"/>
                <a:gd name="connsiteX115" fmla="*/ 1117600 w 1191292"/>
                <a:gd name="connsiteY115" fmla="*/ 629920 h 1085209"/>
                <a:gd name="connsiteX116" fmla="*/ 1130300 w 1191292"/>
                <a:gd name="connsiteY116" fmla="*/ 652780 h 1085209"/>
                <a:gd name="connsiteX117" fmla="*/ 1127760 w 1191292"/>
                <a:gd name="connsiteY117" fmla="*/ 660400 h 1085209"/>
                <a:gd name="connsiteX118" fmla="*/ 1117600 w 1191292"/>
                <a:gd name="connsiteY118" fmla="*/ 675640 h 1085209"/>
                <a:gd name="connsiteX119" fmla="*/ 1109980 w 1191292"/>
                <a:gd name="connsiteY119" fmla="*/ 690880 h 1085209"/>
                <a:gd name="connsiteX120" fmla="*/ 1102360 w 1191292"/>
                <a:gd name="connsiteY120" fmla="*/ 698500 h 1085209"/>
                <a:gd name="connsiteX121" fmla="*/ 1087120 w 1191292"/>
                <a:gd name="connsiteY121" fmla="*/ 703580 h 1085209"/>
                <a:gd name="connsiteX122" fmla="*/ 1071880 w 1191292"/>
                <a:gd name="connsiteY122" fmla="*/ 711200 h 1085209"/>
                <a:gd name="connsiteX123" fmla="*/ 1064260 w 1191292"/>
                <a:gd name="connsiteY123" fmla="*/ 716280 h 1085209"/>
                <a:gd name="connsiteX124" fmla="*/ 1049020 w 1191292"/>
                <a:gd name="connsiteY124" fmla="*/ 721360 h 1085209"/>
                <a:gd name="connsiteX125" fmla="*/ 1033780 w 1191292"/>
                <a:gd name="connsiteY125" fmla="*/ 731520 h 1085209"/>
                <a:gd name="connsiteX126" fmla="*/ 1003300 w 1191292"/>
                <a:gd name="connsiteY126" fmla="*/ 739140 h 1085209"/>
                <a:gd name="connsiteX127" fmla="*/ 995680 w 1191292"/>
                <a:gd name="connsiteY127" fmla="*/ 741680 h 1085209"/>
                <a:gd name="connsiteX128" fmla="*/ 972820 w 1191292"/>
                <a:gd name="connsiteY128" fmla="*/ 744220 h 1085209"/>
                <a:gd name="connsiteX129" fmla="*/ 947420 w 1191292"/>
                <a:gd name="connsiteY129" fmla="*/ 751840 h 1085209"/>
                <a:gd name="connsiteX130" fmla="*/ 939800 w 1191292"/>
                <a:gd name="connsiteY130" fmla="*/ 756920 h 1085209"/>
                <a:gd name="connsiteX131" fmla="*/ 934720 w 1191292"/>
                <a:gd name="connsiteY131" fmla="*/ 764540 h 1085209"/>
                <a:gd name="connsiteX132" fmla="*/ 929640 w 1191292"/>
                <a:gd name="connsiteY132" fmla="*/ 792480 h 1085209"/>
                <a:gd name="connsiteX133" fmla="*/ 914400 w 1191292"/>
                <a:gd name="connsiteY133" fmla="*/ 787400 h 1085209"/>
                <a:gd name="connsiteX134" fmla="*/ 911860 w 1191292"/>
                <a:gd name="connsiteY134" fmla="*/ 777240 h 1085209"/>
                <a:gd name="connsiteX135" fmla="*/ 909320 w 1191292"/>
                <a:gd name="connsiteY135" fmla="*/ 769620 h 1085209"/>
                <a:gd name="connsiteX136" fmla="*/ 886460 w 1191292"/>
                <a:gd name="connsiteY136" fmla="*/ 767080 h 1085209"/>
                <a:gd name="connsiteX137" fmla="*/ 871220 w 1191292"/>
                <a:gd name="connsiteY137" fmla="*/ 764540 h 1085209"/>
                <a:gd name="connsiteX138" fmla="*/ 863600 w 1191292"/>
                <a:gd name="connsiteY138" fmla="*/ 762000 h 1085209"/>
                <a:gd name="connsiteX139" fmla="*/ 853440 w 1191292"/>
                <a:gd name="connsiteY139" fmla="*/ 759460 h 1085209"/>
                <a:gd name="connsiteX140" fmla="*/ 845820 w 1191292"/>
                <a:gd name="connsiteY140" fmla="*/ 756920 h 1085209"/>
                <a:gd name="connsiteX141" fmla="*/ 833120 w 1191292"/>
                <a:gd name="connsiteY141" fmla="*/ 754380 h 1085209"/>
                <a:gd name="connsiteX142" fmla="*/ 817880 w 1191292"/>
                <a:gd name="connsiteY142" fmla="*/ 749300 h 1085209"/>
                <a:gd name="connsiteX143" fmla="*/ 795020 w 1191292"/>
                <a:gd name="connsiteY143" fmla="*/ 741680 h 1085209"/>
                <a:gd name="connsiteX144" fmla="*/ 787400 w 1191292"/>
                <a:gd name="connsiteY144" fmla="*/ 739140 h 1085209"/>
                <a:gd name="connsiteX145" fmla="*/ 777240 w 1191292"/>
                <a:gd name="connsiteY145" fmla="*/ 736600 h 1085209"/>
                <a:gd name="connsiteX146" fmla="*/ 769620 w 1191292"/>
                <a:gd name="connsiteY146" fmla="*/ 731520 h 1085209"/>
                <a:gd name="connsiteX147" fmla="*/ 764540 w 1191292"/>
                <a:gd name="connsiteY147" fmla="*/ 746760 h 1085209"/>
                <a:gd name="connsiteX148" fmla="*/ 779780 w 1191292"/>
                <a:gd name="connsiteY148" fmla="*/ 777240 h 1085209"/>
                <a:gd name="connsiteX149" fmla="*/ 787400 w 1191292"/>
                <a:gd name="connsiteY149" fmla="*/ 782320 h 1085209"/>
                <a:gd name="connsiteX150" fmla="*/ 797560 w 1191292"/>
                <a:gd name="connsiteY150" fmla="*/ 805180 h 1085209"/>
                <a:gd name="connsiteX151" fmla="*/ 800100 w 1191292"/>
                <a:gd name="connsiteY151" fmla="*/ 825500 h 1085209"/>
                <a:gd name="connsiteX152" fmla="*/ 802640 w 1191292"/>
                <a:gd name="connsiteY152" fmla="*/ 833120 h 1085209"/>
                <a:gd name="connsiteX153" fmla="*/ 805180 w 1191292"/>
                <a:gd name="connsiteY153" fmla="*/ 843280 h 1085209"/>
                <a:gd name="connsiteX154" fmla="*/ 812800 w 1191292"/>
                <a:gd name="connsiteY154" fmla="*/ 858520 h 1085209"/>
                <a:gd name="connsiteX155" fmla="*/ 820420 w 1191292"/>
                <a:gd name="connsiteY155" fmla="*/ 863600 h 1085209"/>
                <a:gd name="connsiteX156" fmla="*/ 825500 w 1191292"/>
                <a:gd name="connsiteY156" fmla="*/ 883920 h 1085209"/>
                <a:gd name="connsiteX157" fmla="*/ 828040 w 1191292"/>
                <a:gd name="connsiteY157" fmla="*/ 891540 h 1085209"/>
                <a:gd name="connsiteX158" fmla="*/ 828040 w 1191292"/>
                <a:gd name="connsiteY158" fmla="*/ 914400 h 1085209"/>
                <a:gd name="connsiteX159" fmla="*/ 843280 w 1191292"/>
                <a:gd name="connsiteY159" fmla="*/ 919480 h 1085209"/>
                <a:gd name="connsiteX160" fmla="*/ 850900 w 1191292"/>
                <a:gd name="connsiteY160" fmla="*/ 922020 h 1085209"/>
                <a:gd name="connsiteX161" fmla="*/ 873760 w 1191292"/>
                <a:gd name="connsiteY161" fmla="*/ 927100 h 1085209"/>
                <a:gd name="connsiteX162" fmla="*/ 873760 w 1191292"/>
                <a:gd name="connsiteY162" fmla="*/ 942340 h 1085209"/>
                <a:gd name="connsiteX163" fmla="*/ 858520 w 1191292"/>
                <a:gd name="connsiteY163" fmla="*/ 947420 h 1085209"/>
                <a:gd name="connsiteX164" fmla="*/ 843280 w 1191292"/>
                <a:gd name="connsiteY164" fmla="*/ 957580 h 1085209"/>
                <a:gd name="connsiteX165" fmla="*/ 835660 w 1191292"/>
                <a:gd name="connsiteY165" fmla="*/ 962660 h 1085209"/>
                <a:gd name="connsiteX166" fmla="*/ 828040 w 1191292"/>
                <a:gd name="connsiteY166" fmla="*/ 967740 h 1085209"/>
                <a:gd name="connsiteX167" fmla="*/ 820420 w 1191292"/>
                <a:gd name="connsiteY167" fmla="*/ 990600 h 1085209"/>
                <a:gd name="connsiteX168" fmla="*/ 817880 w 1191292"/>
                <a:gd name="connsiteY168" fmla="*/ 998220 h 1085209"/>
                <a:gd name="connsiteX169" fmla="*/ 810260 w 1191292"/>
                <a:gd name="connsiteY169" fmla="*/ 1005840 h 1085209"/>
                <a:gd name="connsiteX170" fmla="*/ 805180 w 1191292"/>
                <a:gd name="connsiteY170" fmla="*/ 1013460 h 1085209"/>
                <a:gd name="connsiteX171" fmla="*/ 802640 w 1191292"/>
                <a:gd name="connsiteY171" fmla="*/ 1021080 h 1085209"/>
                <a:gd name="connsiteX172" fmla="*/ 777240 w 1191292"/>
                <a:gd name="connsiteY172" fmla="*/ 1028700 h 1085209"/>
                <a:gd name="connsiteX173" fmla="*/ 762000 w 1191292"/>
                <a:gd name="connsiteY173" fmla="*/ 1033780 h 1085209"/>
                <a:gd name="connsiteX174" fmla="*/ 746760 w 1191292"/>
                <a:gd name="connsiteY174" fmla="*/ 1041400 h 1085209"/>
                <a:gd name="connsiteX175" fmla="*/ 739140 w 1191292"/>
                <a:gd name="connsiteY175" fmla="*/ 1043940 h 1085209"/>
                <a:gd name="connsiteX176" fmla="*/ 723900 w 1191292"/>
                <a:gd name="connsiteY176" fmla="*/ 1054100 h 1085209"/>
                <a:gd name="connsiteX177" fmla="*/ 716280 w 1191292"/>
                <a:gd name="connsiteY177" fmla="*/ 1069340 h 1085209"/>
                <a:gd name="connsiteX178" fmla="*/ 708660 w 1191292"/>
                <a:gd name="connsiteY178" fmla="*/ 1074420 h 1085209"/>
                <a:gd name="connsiteX179" fmla="*/ 698500 w 1191292"/>
                <a:gd name="connsiteY179" fmla="*/ 1084580 h 1085209"/>
                <a:gd name="connsiteX180" fmla="*/ 693420 w 1191292"/>
                <a:gd name="connsiteY180" fmla="*/ 1076960 h 1085209"/>
                <a:gd name="connsiteX181" fmla="*/ 678180 w 1191292"/>
                <a:gd name="connsiteY181" fmla="*/ 1071880 h 1085209"/>
                <a:gd name="connsiteX182" fmla="*/ 642620 w 1191292"/>
                <a:gd name="connsiteY182" fmla="*/ 1074420 h 1085209"/>
                <a:gd name="connsiteX183" fmla="*/ 635000 w 1191292"/>
                <a:gd name="connsiteY183" fmla="*/ 1076960 h 1085209"/>
                <a:gd name="connsiteX184" fmla="*/ 617220 w 1191292"/>
                <a:gd name="connsiteY184" fmla="*/ 1074420 h 1085209"/>
                <a:gd name="connsiteX185" fmla="*/ 599440 w 1191292"/>
                <a:gd name="connsiteY185" fmla="*/ 1054100 h 1085209"/>
                <a:gd name="connsiteX186" fmla="*/ 596900 w 1191292"/>
                <a:gd name="connsiteY186" fmla="*/ 1046480 h 1085209"/>
                <a:gd name="connsiteX187" fmla="*/ 586740 w 1191292"/>
                <a:gd name="connsiteY187" fmla="*/ 1031240 h 1085209"/>
                <a:gd name="connsiteX188" fmla="*/ 576580 w 1191292"/>
                <a:gd name="connsiteY188" fmla="*/ 1000760 h 1085209"/>
                <a:gd name="connsiteX189" fmla="*/ 574040 w 1191292"/>
                <a:gd name="connsiteY189" fmla="*/ 993140 h 1085209"/>
                <a:gd name="connsiteX190" fmla="*/ 571500 w 1191292"/>
                <a:gd name="connsiteY190" fmla="*/ 985520 h 1085209"/>
                <a:gd name="connsiteX191" fmla="*/ 561340 w 1191292"/>
                <a:gd name="connsiteY191" fmla="*/ 949960 h 1085209"/>
                <a:gd name="connsiteX192" fmla="*/ 551180 w 1191292"/>
                <a:gd name="connsiteY192" fmla="*/ 934720 h 1085209"/>
                <a:gd name="connsiteX193" fmla="*/ 546100 w 1191292"/>
                <a:gd name="connsiteY193" fmla="*/ 927100 h 1085209"/>
                <a:gd name="connsiteX194" fmla="*/ 543560 w 1191292"/>
                <a:gd name="connsiteY194" fmla="*/ 919480 h 1085209"/>
                <a:gd name="connsiteX195" fmla="*/ 533400 w 1191292"/>
                <a:gd name="connsiteY195" fmla="*/ 904240 h 1085209"/>
                <a:gd name="connsiteX196" fmla="*/ 525780 w 1191292"/>
                <a:gd name="connsiteY196" fmla="*/ 901700 h 1085209"/>
                <a:gd name="connsiteX197" fmla="*/ 520700 w 1191292"/>
                <a:gd name="connsiteY197" fmla="*/ 894080 h 1085209"/>
                <a:gd name="connsiteX198" fmla="*/ 513080 w 1191292"/>
                <a:gd name="connsiteY198" fmla="*/ 891540 h 1085209"/>
                <a:gd name="connsiteX199" fmla="*/ 497840 w 1191292"/>
                <a:gd name="connsiteY199" fmla="*/ 883920 h 1085209"/>
                <a:gd name="connsiteX200" fmla="*/ 492760 w 1191292"/>
                <a:gd name="connsiteY200" fmla="*/ 876300 h 1085209"/>
                <a:gd name="connsiteX201" fmla="*/ 500380 w 1191292"/>
                <a:gd name="connsiteY201" fmla="*/ 873760 h 1085209"/>
                <a:gd name="connsiteX202" fmla="*/ 513080 w 1191292"/>
                <a:gd name="connsiteY202" fmla="*/ 863600 h 1085209"/>
                <a:gd name="connsiteX203" fmla="*/ 518160 w 1191292"/>
                <a:gd name="connsiteY203" fmla="*/ 855980 h 1085209"/>
                <a:gd name="connsiteX204" fmla="*/ 525780 w 1191292"/>
                <a:gd name="connsiteY204" fmla="*/ 853440 h 1085209"/>
                <a:gd name="connsiteX205" fmla="*/ 535940 w 1191292"/>
                <a:gd name="connsiteY205" fmla="*/ 838200 h 1085209"/>
                <a:gd name="connsiteX206" fmla="*/ 541020 w 1191292"/>
                <a:gd name="connsiteY206" fmla="*/ 830580 h 1085209"/>
                <a:gd name="connsiteX207" fmla="*/ 538480 w 1191292"/>
                <a:gd name="connsiteY207" fmla="*/ 782320 h 1085209"/>
                <a:gd name="connsiteX208" fmla="*/ 535940 w 1191292"/>
                <a:gd name="connsiteY208" fmla="*/ 774700 h 1085209"/>
                <a:gd name="connsiteX209" fmla="*/ 528320 w 1191292"/>
                <a:gd name="connsiteY209" fmla="*/ 769620 h 1085209"/>
                <a:gd name="connsiteX210" fmla="*/ 518160 w 1191292"/>
                <a:gd name="connsiteY210" fmla="*/ 754380 h 1085209"/>
                <a:gd name="connsiteX211" fmla="*/ 510540 w 1191292"/>
                <a:gd name="connsiteY211" fmla="*/ 739140 h 1085209"/>
                <a:gd name="connsiteX212" fmla="*/ 502920 w 1191292"/>
                <a:gd name="connsiteY212" fmla="*/ 723900 h 1085209"/>
                <a:gd name="connsiteX213" fmla="*/ 500380 w 1191292"/>
                <a:gd name="connsiteY213" fmla="*/ 713740 h 1085209"/>
                <a:gd name="connsiteX214" fmla="*/ 495300 w 1191292"/>
                <a:gd name="connsiteY214" fmla="*/ 706120 h 1085209"/>
                <a:gd name="connsiteX215" fmla="*/ 492760 w 1191292"/>
                <a:gd name="connsiteY215" fmla="*/ 698500 h 1085209"/>
                <a:gd name="connsiteX216" fmla="*/ 495300 w 1191292"/>
                <a:gd name="connsiteY216" fmla="*/ 657860 h 1085209"/>
                <a:gd name="connsiteX217" fmla="*/ 497840 w 1191292"/>
                <a:gd name="connsiteY217" fmla="*/ 650240 h 1085209"/>
                <a:gd name="connsiteX218" fmla="*/ 505460 w 1191292"/>
                <a:gd name="connsiteY218" fmla="*/ 619760 h 1085209"/>
                <a:gd name="connsiteX219" fmla="*/ 513080 w 1191292"/>
                <a:gd name="connsiteY219" fmla="*/ 596900 h 1085209"/>
                <a:gd name="connsiteX220" fmla="*/ 515620 w 1191292"/>
                <a:gd name="connsiteY220" fmla="*/ 589280 h 1085209"/>
                <a:gd name="connsiteX221" fmla="*/ 518160 w 1191292"/>
                <a:gd name="connsiteY221" fmla="*/ 571500 h 1085209"/>
                <a:gd name="connsiteX222" fmla="*/ 523240 w 1191292"/>
                <a:gd name="connsiteY222" fmla="*/ 563880 h 1085209"/>
                <a:gd name="connsiteX223" fmla="*/ 528320 w 1191292"/>
                <a:gd name="connsiteY223" fmla="*/ 546100 h 1085209"/>
                <a:gd name="connsiteX224" fmla="*/ 525780 w 1191292"/>
                <a:gd name="connsiteY224" fmla="*/ 538480 h 1085209"/>
                <a:gd name="connsiteX225" fmla="*/ 513080 w 1191292"/>
                <a:gd name="connsiteY225" fmla="*/ 535940 h 1085209"/>
                <a:gd name="connsiteX226" fmla="*/ 497840 w 1191292"/>
                <a:gd name="connsiteY226" fmla="*/ 530860 h 1085209"/>
                <a:gd name="connsiteX227" fmla="*/ 490220 w 1191292"/>
                <a:gd name="connsiteY227" fmla="*/ 528320 h 1085209"/>
                <a:gd name="connsiteX228" fmla="*/ 482600 w 1191292"/>
                <a:gd name="connsiteY228" fmla="*/ 525780 h 1085209"/>
                <a:gd name="connsiteX229" fmla="*/ 421640 w 1191292"/>
                <a:gd name="connsiteY229" fmla="*/ 528320 h 1085209"/>
                <a:gd name="connsiteX230" fmla="*/ 391160 w 1191292"/>
                <a:gd name="connsiteY230" fmla="*/ 530860 h 1085209"/>
                <a:gd name="connsiteX231" fmla="*/ 358140 w 1191292"/>
                <a:gd name="connsiteY231" fmla="*/ 528320 h 1085209"/>
                <a:gd name="connsiteX232" fmla="*/ 342900 w 1191292"/>
                <a:gd name="connsiteY232" fmla="*/ 523240 h 1085209"/>
                <a:gd name="connsiteX233" fmla="*/ 327660 w 1191292"/>
                <a:gd name="connsiteY233" fmla="*/ 513080 h 1085209"/>
                <a:gd name="connsiteX234" fmla="*/ 317500 w 1191292"/>
                <a:gd name="connsiteY234" fmla="*/ 497840 h 1085209"/>
                <a:gd name="connsiteX235" fmla="*/ 314960 w 1191292"/>
                <a:gd name="connsiteY235" fmla="*/ 490220 h 1085209"/>
                <a:gd name="connsiteX236" fmla="*/ 304800 w 1191292"/>
                <a:gd name="connsiteY236" fmla="*/ 474980 h 1085209"/>
                <a:gd name="connsiteX237" fmla="*/ 281940 w 1191292"/>
                <a:gd name="connsiteY237" fmla="*/ 462280 h 1085209"/>
                <a:gd name="connsiteX238" fmla="*/ 266700 w 1191292"/>
                <a:gd name="connsiteY238" fmla="*/ 454660 h 1085209"/>
                <a:gd name="connsiteX239" fmla="*/ 203200 w 1191292"/>
                <a:gd name="connsiteY239" fmla="*/ 452120 h 1085209"/>
                <a:gd name="connsiteX240" fmla="*/ 127000 w 1191292"/>
                <a:gd name="connsiteY240" fmla="*/ 447040 h 1085209"/>
                <a:gd name="connsiteX241" fmla="*/ 111760 w 1191292"/>
                <a:gd name="connsiteY241" fmla="*/ 441960 h 1085209"/>
                <a:gd name="connsiteX242" fmla="*/ 109220 w 1191292"/>
                <a:gd name="connsiteY242" fmla="*/ 434340 h 1085209"/>
                <a:gd name="connsiteX243" fmla="*/ 88900 w 1191292"/>
                <a:gd name="connsiteY243" fmla="*/ 416560 h 1085209"/>
                <a:gd name="connsiteX244" fmla="*/ 81280 w 1191292"/>
                <a:gd name="connsiteY244" fmla="*/ 411480 h 1085209"/>
                <a:gd name="connsiteX245" fmla="*/ 81280 w 1191292"/>
                <a:gd name="connsiteY245" fmla="*/ 353060 h 1085209"/>
                <a:gd name="connsiteX246" fmla="*/ 83820 w 1191292"/>
                <a:gd name="connsiteY246" fmla="*/ 337820 h 1085209"/>
                <a:gd name="connsiteX247" fmla="*/ 104140 w 1191292"/>
                <a:gd name="connsiteY247" fmla="*/ 330200 h 1085209"/>
                <a:gd name="connsiteX248" fmla="*/ 124460 w 1191292"/>
                <a:gd name="connsiteY248" fmla="*/ 335280 h 1085209"/>
                <a:gd name="connsiteX249" fmla="*/ 101600 w 1191292"/>
                <a:gd name="connsiteY249" fmla="*/ 327660 h 1085209"/>
                <a:gd name="connsiteX250" fmla="*/ 93980 w 1191292"/>
                <a:gd name="connsiteY250" fmla="*/ 325120 h 1085209"/>
                <a:gd name="connsiteX251" fmla="*/ 86360 w 1191292"/>
                <a:gd name="connsiteY251" fmla="*/ 317500 h 1085209"/>
                <a:gd name="connsiteX252" fmla="*/ 83820 w 1191292"/>
                <a:gd name="connsiteY252" fmla="*/ 309880 h 1085209"/>
                <a:gd name="connsiteX253" fmla="*/ 76200 w 1191292"/>
                <a:gd name="connsiteY253" fmla="*/ 307340 h 1085209"/>
                <a:gd name="connsiteX254" fmla="*/ 68580 w 1191292"/>
                <a:gd name="connsiteY254" fmla="*/ 302260 h 1085209"/>
                <a:gd name="connsiteX255" fmla="*/ 66040 w 1191292"/>
                <a:gd name="connsiteY255" fmla="*/ 294640 h 1085209"/>
                <a:gd name="connsiteX256" fmla="*/ 58420 w 1191292"/>
                <a:gd name="connsiteY256" fmla="*/ 284480 h 1085209"/>
                <a:gd name="connsiteX257" fmla="*/ 48260 w 1191292"/>
                <a:gd name="connsiteY257" fmla="*/ 269240 h 1085209"/>
                <a:gd name="connsiteX258" fmla="*/ 43180 w 1191292"/>
                <a:gd name="connsiteY258" fmla="*/ 261620 h 1085209"/>
                <a:gd name="connsiteX259" fmla="*/ 38100 w 1191292"/>
                <a:gd name="connsiteY259" fmla="*/ 246380 h 1085209"/>
                <a:gd name="connsiteX260" fmla="*/ 35560 w 1191292"/>
                <a:gd name="connsiteY260" fmla="*/ 238760 h 1085209"/>
                <a:gd name="connsiteX261" fmla="*/ 27940 w 1191292"/>
                <a:gd name="connsiteY261" fmla="*/ 233680 h 1085209"/>
                <a:gd name="connsiteX262" fmla="*/ 22860 w 1191292"/>
                <a:gd name="connsiteY262" fmla="*/ 226060 h 1085209"/>
                <a:gd name="connsiteX263" fmla="*/ 0 w 1191292"/>
                <a:gd name="connsiteY263" fmla="*/ 226060 h 1085209"/>
                <a:gd name="connsiteX264" fmla="*/ 2540 w 1191292"/>
                <a:gd name="connsiteY264" fmla="*/ 198120 h 1085209"/>
                <a:gd name="connsiteX265" fmla="*/ 7620 w 1191292"/>
                <a:gd name="connsiteY265" fmla="*/ 190500 h 1085209"/>
                <a:gd name="connsiteX266" fmla="*/ 10160 w 1191292"/>
                <a:gd name="connsiteY266" fmla="*/ 182880 h 1085209"/>
                <a:gd name="connsiteX267" fmla="*/ 15240 w 1191292"/>
                <a:gd name="connsiteY267" fmla="*/ 172720 h 1085209"/>
                <a:gd name="connsiteX268" fmla="*/ 20320 w 1191292"/>
                <a:gd name="connsiteY268" fmla="*/ 157480 h 1085209"/>
                <a:gd name="connsiteX269" fmla="*/ 30480 w 1191292"/>
                <a:gd name="connsiteY269" fmla="*/ 127000 h 1085209"/>
                <a:gd name="connsiteX270" fmla="*/ 40640 w 1191292"/>
                <a:gd name="connsiteY270" fmla="*/ 96520 h 1085209"/>
                <a:gd name="connsiteX271" fmla="*/ 43180 w 1191292"/>
                <a:gd name="connsiteY271" fmla="*/ 88900 h 1085209"/>
                <a:gd name="connsiteX272" fmla="*/ 45720 w 1191292"/>
                <a:gd name="connsiteY272" fmla="*/ 81280 h 1085209"/>
                <a:gd name="connsiteX273" fmla="*/ 50800 w 1191292"/>
                <a:gd name="connsiteY273" fmla="*/ 60960 h 1085209"/>
                <a:gd name="connsiteX274" fmla="*/ 63500 w 1191292"/>
                <a:gd name="connsiteY274" fmla="*/ 45720 h 1085209"/>
                <a:gd name="connsiteX275" fmla="*/ 78740 w 1191292"/>
                <a:gd name="connsiteY275" fmla="*/ 35560 h 1085209"/>
                <a:gd name="connsiteX276" fmla="*/ 88900 w 1191292"/>
                <a:gd name="connsiteY276" fmla="*/ 27940 h 1085209"/>
                <a:gd name="connsiteX277" fmla="*/ 104140 w 1191292"/>
                <a:gd name="connsiteY277" fmla="*/ 17780 h 1085209"/>
                <a:gd name="connsiteX278" fmla="*/ 114300 w 1191292"/>
                <a:gd name="connsiteY278" fmla="*/ 12700 h 1085209"/>
                <a:gd name="connsiteX279" fmla="*/ 119380 w 1191292"/>
                <a:gd name="connsiteY279" fmla="*/ 27940 h 1085209"/>
                <a:gd name="connsiteX280" fmla="*/ 127000 w 1191292"/>
                <a:gd name="connsiteY280" fmla="*/ 43180 h 1085209"/>
                <a:gd name="connsiteX281" fmla="*/ 134620 w 1191292"/>
                <a:gd name="connsiteY281" fmla="*/ 48260 h 1085209"/>
                <a:gd name="connsiteX282" fmla="*/ 137160 w 1191292"/>
                <a:gd name="connsiteY282" fmla="*/ 55880 h 1085209"/>
                <a:gd name="connsiteX283" fmla="*/ 142240 w 1191292"/>
                <a:gd name="connsiteY283" fmla="*/ 63500 h 1085209"/>
                <a:gd name="connsiteX284" fmla="*/ 137160 w 1191292"/>
                <a:gd name="connsiteY284" fmla="*/ 109220 h 1085209"/>
                <a:gd name="connsiteX285" fmla="*/ 132080 w 1191292"/>
                <a:gd name="connsiteY285" fmla="*/ 116840 h 1085209"/>
                <a:gd name="connsiteX286" fmla="*/ 129540 w 1191292"/>
                <a:gd name="connsiteY286" fmla="*/ 124460 h 1085209"/>
                <a:gd name="connsiteX287" fmla="*/ 121920 w 1191292"/>
                <a:gd name="connsiteY287" fmla="*/ 129540 h 1085209"/>
                <a:gd name="connsiteX288" fmla="*/ 119380 w 1191292"/>
                <a:gd name="connsiteY288" fmla="*/ 137160 h 1085209"/>
                <a:gd name="connsiteX289" fmla="*/ 109220 w 1191292"/>
                <a:gd name="connsiteY289" fmla="*/ 152400 h 1085209"/>
                <a:gd name="connsiteX290" fmla="*/ 106680 w 1191292"/>
                <a:gd name="connsiteY290" fmla="*/ 160020 h 1085209"/>
                <a:gd name="connsiteX291" fmla="*/ 109220 w 1191292"/>
                <a:gd name="connsiteY291" fmla="*/ 182880 h 1085209"/>
                <a:gd name="connsiteX292" fmla="*/ 116840 w 1191292"/>
                <a:gd name="connsiteY292" fmla="*/ 185420 h 1085209"/>
                <a:gd name="connsiteX293" fmla="*/ 119380 w 1191292"/>
                <a:gd name="connsiteY293" fmla="*/ 193040 h 1085209"/>
                <a:gd name="connsiteX294" fmla="*/ 124460 w 1191292"/>
                <a:gd name="connsiteY294" fmla="*/ 200660 h 1085209"/>
                <a:gd name="connsiteX295" fmla="*/ 129540 w 1191292"/>
                <a:gd name="connsiteY295" fmla="*/ 215900 h 1085209"/>
                <a:gd name="connsiteX296" fmla="*/ 134620 w 1191292"/>
                <a:gd name="connsiteY296" fmla="*/ 231140 h 1085209"/>
                <a:gd name="connsiteX297" fmla="*/ 137160 w 1191292"/>
                <a:gd name="connsiteY297" fmla="*/ 238760 h 1085209"/>
                <a:gd name="connsiteX298" fmla="*/ 144780 w 1191292"/>
                <a:gd name="connsiteY298" fmla="*/ 243840 h 1085209"/>
                <a:gd name="connsiteX299" fmla="*/ 172720 w 1191292"/>
                <a:gd name="connsiteY299" fmla="*/ 241300 h 1085209"/>
                <a:gd name="connsiteX300" fmla="*/ 180340 w 1191292"/>
                <a:gd name="connsiteY300" fmla="*/ 238760 h 1085209"/>
                <a:gd name="connsiteX301" fmla="*/ 185420 w 1191292"/>
                <a:gd name="connsiteY301" fmla="*/ 231140 h 1085209"/>
                <a:gd name="connsiteX302" fmla="*/ 193040 w 1191292"/>
                <a:gd name="connsiteY302" fmla="*/ 226060 h 1085209"/>
                <a:gd name="connsiteX303" fmla="*/ 195580 w 1191292"/>
                <a:gd name="connsiteY303" fmla="*/ 152400 h 1085209"/>
                <a:gd name="connsiteX304" fmla="*/ 193040 w 1191292"/>
                <a:gd name="connsiteY304" fmla="*/ 132080 h 1085209"/>
                <a:gd name="connsiteX305" fmla="*/ 190500 w 1191292"/>
                <a:gd name="connsiteY305" fmla="*/ 119380 h 1085209"/>
                <a:gd name="connsiteX306" fmla="*/ 182880 w 1191292"/>
                <a:gd name="connsiteY306" fmla="*/ 114300 h 1085209"/>
                <a:gd name="connsiteX307" fmla="*/ 175260 w 1191292"/>
                <a:gd name="connsiteY307" fmla="*/ 106680 h 1085209"/>
                <a:gd name="connsiteX308" fmla="*/ 172720 w 1191292"/>
                <a:gd name="connsiteY308" fmla="*/ 99060 h 1085209"/>
                <a:gd name="connsiteX309" fmla="*/ 162560 w 1191292"/>
                <a:gd name="connsiteY309" fmla="*/ 83820 h 1085209"/>
                <a:gd name="connsiteX310" fmla="*/ 165100 w 1191292"/>
                <a:gd name="connsiteY310" fmla="*/ 66040 h 1085209"/>
                <a:gd name="connsiteX311" fmla="*/ 180340 w 1191292"/>
                <a:gd name="connsiteY311" fmla="*/ 55880 h 1085209"/>
                <a:gd name="connsiteX312" fmla="*/ 195580 w 1191292"/>
                <a:gd name="connsiteY312" fmla="*/ 50800 h 1085209"/>
                <a:gd name="connsiteX313" fmla="*/ 203200 w 1191292"/>
                <a:gd name="connsiteY313" fmla="*/ 48260 h 1085209"/>
                <a:gd name="connsiteX314" fmla="*/ 213360 w 1191292"/>
                <a:gd name="connsiteY314" fmla="*/ 45720 h 1085209"/>
                <a:gd name="connsiteX315" fmla="*/ 228600 w 1191292"/>
                <a:gd name="connsiteY315" fmla="*/ 35560 h 1085209"/>
                <a:gd name="connsiteX316" fmla="*/ 243840 w 1191292"/>
                <a:gd name="connsiteY316" fmla="*/ 30480 h 1085209"/>
                <a:gd name="connsiteX317" fmla="*/ 261620 w 1191292"/>
                <a:gd name="connsiteY317" fmla="*/ 25400 h 1085209"/>
                <a:gd name="connsiteX318" fmla="*/ 281940 w 1191292"/>
                <a:gd name="connsiteY318" fmla="*/ 15240 h 1085209"/>
                <a:gd name="connsiteX319" fmla="*/ 330200 w 1191292"/>
                <a:gd name="connsiteY319" fmla="*/ 0 h 108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1191292" h="1085209">
                  <a:moveTo>
                    <a:pt x="330200" y="0"/>
                  </a:moveTo>
                  <a:cubicBezTo>
                    <a:pt x="351367" y="847"/>
                    <a:pt x="372745" y="-564"/>
                    <a:pt x="393700" y="2540"/>
                  </a:cubicBezTo>
                  <a:cubicBezTo>
                    <a:pt x="396720" y="2987"/>
                    <a:pt x="396483" y="8150"/>
                    <a:pt x="398780" y="10160"/>
                  </a:cubicBezTo>
                  <a:cubicBezTo>
                    <a:pt x="403375" y="14180"/>
                    <a:pt x="414020" y="20320"/>
                    <a:pt x="414020" y="20320"/>
                  </a:cubicBezTo>
                  <a:cubicBezTo>
                    <a:pt x="415713" y="22860"/>
                    <a:pt x="416716" y="26033"/>
                    <a:pt x="419100" y="27940"/>
                  </a:cubicBezTo>
                  <a:cubicBezTo>
                    <a:pt x="421191" y="29613"/>
                    <a:pt x="424827" y="28587"/>
                    <a:pt x="426720" y="30480"/>
                  </a:cubicBezTo>
                  <a:cubicBezTo>
                    <a:pt x="440267" y="44027"/>
                    <a:pt x="416560" y="33867"/>
                    <a:pt x="436880" y="40640"/>
                  </a:cubicBezTo>
                  <a:cubicBezTo>
                    <a:pt x="437727" y="50800"/>
                    <a:pt x="437744" y="61064"/>
                    <a:pt x="439420" y="71120"/>
                  </a:cubicBezTo>
                  <a:cubicBezTo>
                    <a:pt x="440300" y="76402"/>
                    <a:pt x="440045" y="83390"/>
                    <a:pt x="444500" y="86360"/>
                  </a:cubicBezTo>
                  <a:lnTo>
                    <a:pt x="452120" y="91440"/>
                  </a:lnTo>
                  <a:cubicBezTo>
                    <a:pt x="456754" y="98392"/>
                    <a:pt x="456799" y="100575"/>
                    <a:pt x="464820" y="104140"/>
                  </a:cubicBezTo>
                  <a:cubicBezTo>
                    <a:pt x="469713" y="106315"/>
                    <a:pt x="480060" y="109220"/>
                    <a:pt x="480060" y="109220"/>
                  </a:cubicBezTo>
                  <a:cubicBezTo>
                    <a:pt x="491913" y="108373"/>
                    <a:pt x="503809" y="107992"/>
                    <a:pt x="515620" y="106680"/>
                  </a:cubicBezTo>
                  <a:cubicBezTo>
                    <a:pt x="519090" y="106294"/>
                    <a:pt x="522357" y="104825"/>
                    <a:pt x="525780" y="104140"/>
                  </a:cubicBezTo>
                  <a:cubicBezTo>
                    <a:pt x="530830" y="103130"/>
                    <a:pt x="535993" y="102717"/>
                    <a:pt x="541020" y="101600"/>
                  </a:cubicBezTo>
                  <a:cubicBezTo>
                    <a:pt x="543634" y="101019"/>
                    <a:pt x="546066" y="99796"/>
                    <a:pt x="548640" y="99060"/>
                  </a:cubicBezTo>
                  <a:cubicBezTo>
                    <a:pt x="551997" y="98101"/>
                    <a:pt x="555377" y="97205"/>
                    <a:pt x="558800" y="96520"/>
                  </a:cubicBezTo>
                  <a:cubicBezTo>
                    <a:pt x="566061" y="95068"/>
                    <a:pt x="579249" y="93483"/>
                    <a:pt x="586740" y="91440"/>
                  </a:cubicBezTo>
                  <a:cubicBezTo>
                    <a:pt x="591906" y="90031"/>
                    <a:pt x="601980" y="86360"/>
                    <a:pt x="601980" y="86360"/>
                  </a:cubicBezTo>
                  <a:cubicBezTo>
                    <a:pt x="607907" y="87207"/>
                    <a:pt x="614172" y="86751"/>
                    <a:pt x="619760" y="88900"/>
                  </a:cubicBezTo>
                  <a:cubicBezTo>
                    <a:pt x="625458" y="91092"/>
                    <a:pt x="629920" y="95673"/>
                    <a:pt x="635000" y="99060"/>
                  </a:cubicBezTo>
                  <a:lnTo>
                    <a:pt x="657860" y="114300"/>
                  </a:lnTo>
                  <a:cubicBezTo>
                    <a:pt x="660400" y="115993"/>
                    <a:pt x="662750" y="118015"/>
                    <a:pt x="665480" y="119380"/>
                  </a:cubicBezTo>
                  <a:cubicBezTo>
                    <a:pt x="668867" y="121073"/>
                    <a:pt x="672352" y="122581"/>
                    <a:pt x="675640" y="124460"/>
                  </a:cubicBezTo>
                  <a:cubicBezTo>
                    <a:pt x="678290" y="125975"/>
                    <a:pt x="680454" y="128337"/>
                    <a:pt x="683260" y="129540"/>
                  </a:cubicBezTo>
                  <a:cubicBezTo>
                    <a:pt x="694653" y="134423"/>
                    <a:pt x="691154" y="129677"/>
                    <a:pt x="701040" y="134620"/>
                  </a:cubicBezTo>
                  <a:cubicBezTo>
                    <a:pt x="703770" y="135985"/>
                    <a:pt x="705698" y="138960"/>
                    <a:pt x="708660" y="139700"/>
                  </a:cubicBezTo>
                  <a:cubicBezTo>
                    <a:pt x="716098" y="141559"/>
                    <a:pt x="723900" y="141393"/>
                    <a:pt x="731520" y="142240"/>
                  </a:cubicBezTo>
                  <a:cubicBezTo>
                    <a:pt x="740833" y="141393"/>
                    <a:pt x="750202" y="141023"/>
                    <a:pt x="759460" y="139700"/>
                  </a:cubicBezTo>
                  <a:cubicBezTo>
                    <a:pt x="762110" y="139321"/>
                    <a:pt x="764852" y="138645"/>
                    <a:pt x="767080" y="137160"/>
                  </a:cubicBezTo>
                  <a:cubicBezTo>
                    <a:pt x="771581" y="134160"/>
                    <a:pt x="776197" y="125772"/>
                    <a:pt x="782320" y="124460"/>
                  </a:cubicBezTo>
                  <a:cubicBezTo>
                    <a:pt x="791464" y="122501"/>
                    <a:pt x="800947" y="122767"/>
                    <a:pt x="810260" y="121920"/>
                  </a:cubicBezTo>
                  <a:cubicBezTo>
                    <a:pt x="812800" y="119380"/>
                    <a:pt x="814740" y="116044"/>
                    <a:pt x="817880" y="114300"/>
                  </a:cubicBezTo>
                  <a:cubicBezTo>
                    <a:pt x="827535" y="108936"/>
                    <a:pt x="840413" y="108178"/>
                    <a:pt x="850900" y="106680"/>
                  </a:cubicBezTo>
                  <a:cubicBezTo>
                    <a:pt x="851747" y="104140"/>
                    <a:pt x="855046" y="101202"/>
                    <a:pt x="853440" y="99060"/>
                  </a:cubicBezTo>
                  <a:cubicBezTo>
                    <a:pt x="851345" y="96267"/>
                    <a:pt x="846637" y="97479"/>
                    <a:pt x="843280" y="96520"/>
                  </a:cubicBezTo>
                  <a:cubicBezTo>
                    <a:pt x="840706" y="95784"/>
                    <a:pt x="838200" y="94827"/>
                    <a:pt x="835660" y="93980"/>
                  </a:cubicBezTo>
                  <a:cubicBezTo>
                    <a:pt x="836507" y="90593"/>
                    <a:pt x="834762" y="84427"/>
                    <a:pt x="838200" y="83820"/>
                  </a:cubicBezTo>
                  <a:cubicBezTo>
                    <a:pt x="906639" y="71743"/>
                    <a:pt x="861007" y="84984"/>
                    <a:pt x="886460" y="88900"/>
                  </a:cubicBezTo>
                  <a:cubicBezTo>
                    <a:pt x="894870" y="90194"/>
                    <a:pt x="903393" y="90593"/>
                    <a:pt x="911860" y="91440"/>
                  </a:cubicBezTo>
                  <a:cubicBezTo>
                    <a:pt x="916093" y="90593"/>
                    <a:pt x="920346" y="89837"/>
                    <a:pt x="924560" y="88900"/>
                  </a:cubicBezTo>
                  <a:cubicBezTo>
                    <a:pt x="927968" y="88143"/>
                    <a:pt x="931285" y="86984"/>
                    <a:pt x="934720" y="86360"/>
                  </a:cubicBezTo>
                  <a:cubicBezTo>
                    <a:pt x="940610" y="85289"/>
                    <a:pt x="946573" y="84667"/>
                    <a:pt x="952500" y="83820"/>
                  </a:cubicBezTo>
                  <a:cubicBezTo>
                    <a:pt x="967673" y="78762"/>
                    <a:pt x="969488" y="77062"/>
                    <a:pt x="993140" y="83820"/>
                  </a:cubicBezTo>
                  <a:cubicBezTo>
                    <a:pt x="998092" y="85235"/>
                    <a:pt x="982950" y="85350"/>
                    <a:pt x="977900" y="86360"/>
                  </a:cubicBezTo>
                  <a:cubicBezTo>
                    <a:pt x="964666" y="89007"/>
                    <a:pt x="971417" y="88212"/>
                    <a:pt x="960120" y="91440"/>
                  </a:cubicBezTo>
                  <a:cubicBezTo>
                    <a:pt x="956322" y="92525"/>
                    <a:pt x="946400" y="94490"/>
                    <a:pt x="942340" y="96520"/>
                  </a:cubicBezTo>
                  <a:cubicBezTo>
                    <a:pt x="939610" y="97885"/>
                    <a:pt x="937260" y="99907"/>
                    <a:pt x="934720" y="101600"/>
                  </a:cubicBezTo>
                  <a:cubicBezTo>
                    <a:pt x="937009" y="103889"/>
                    <a:pt x="946713" y="112596"/>
                    <a:pt x="947420" y="116840"/>
                  </a:cubicBezTo>
                  <a:cubicBezTo>
                    <a:pt x="947860" y="119481"/>
                    <a:pt x="946077" y="122065"/>
                    <a:pt x="944880" y="124460"/>
                  </a:cubicBezTo>
                  <a:cubicBezTo>
                    <a:pt x="939558" y="135104"/>
                    <a:pt x="940889" y="129903"/>
                    <a:pt x="932180" y="137160"/>
                  </a:cubicBezTo>
                  <a:cubicBezTo>
                    <a:pt x="929420" y="139460"/>
                    <a:pt x="927100" y="142240"/>
                    <a:pt x="924560" y="144780"/>
                  </a:cubicBezTo>
                  <a:cubicBezTo>
                    <a:pt x="936034" y="152429"/>
                    <a:pt x="938135" y="156159"/>
                    <a:pt x="957580" y="147320"/>
                  </a:cubicBezTo>
                  <a:cubicBezTo>
                    <a:pt x="960758" y="145875"/>
                    <a:pt x="959273" y="140547"/>
                    <a:pt x="960120" y="137160"/>
                  </a:cubicBezTo>
                  <a:cubicBezTo>
                    <a:pt x="961813" y="139700"/>
                    <a:pt x="963997" y="141974"/>
                    <a:pt x="965200" y="144780"/>
                  </a:cubicBezTo>
                  <a:cubicBezTo>
                    <a:pt x="966575" y="147989"/>
                    <a:pt x="966781" y="151583"/>
                    <a:pt x="967740" y="154940"/>
                  </a:cubicBezTo>
                  <a:cubicBezTo>
                    <a:pt x="969920" y="162569"/>
                    <a:pt x="974019" y="173519"/>
                    <a:pt x="980440" y="177800"/>
                  </a:cubicBezTo>
                  <a:cubicBezTo>
                    <a:pt x="990288" y="184365"/>
                    <a:pt x="985164" y="181915"/>
                    <a:pt x="995680" y="185420"/>
                  </a:cubicBezTo>
                  <a:cubicBezTo>
                    <a:pt x="1001607" y="184573"/>
                    <a:pt x="1008671" y="186472"/>
                    <a:pt x="1013460" y="182880"/>
                  </a:cubicBezTo>
                  <a:cubicBezTo>
                    <a:pt x="1016914" y="180290"/>
                    <a:pt x="1012032" y="171881"/>
                    <a:pt x="1016000" y="170180"/>
                  </a:cubicBezTo>
                  <a:cubicBezTo>
                    <a:pt x="1020922" y="168071"/>
                    <a:pt x="1026160" y="173567"/>
                    <a:pt x="1031240" y="175260"/>
                  </a:cubicBezTo>
                  <a:lnTo>
                    <a:pt x="1038860" y="177800"/>
                  </a:lnTo>
                  <a:cubicBezTo>
                    <a:pt x="1039707" y="180340"/>
                    <a:pt x="1039507" y="183527"/>
                    <a:pt x="1041400" y="185420"/>
                  </a:cubicBezTo>
                  <a:cubicBezTo>
                    <a:pt x="1043293" y="187313"/>
                    <a:pt x="1046625" y="186763"/>
                    <a:pt x="1049020" y="187960"/>
                  </a:cubicBezTo>
                  <a:cubicBezTo>
                    <a:pt x="1051750" y="189325"/>
                    <a:pt x="1053910" y="191675"/>
                    <a:pt x="1056640" y="193040"/>
                  </a:cubicBezTo>
                  <a:cubicBezTo>
                    <a:pt x="1059035" y="194237"/>
                    <a:pt x="1061865" y="194383"/>
                    <a:pt x="1064260" y="195580"/>
                  </a:cubicBezTo>
                  <a:cubicBezTo>
                    <a:pt x="1066990" y="196945"/>
                    <a:pt x="1068956" y="199783"/>
                    <a:pt x="1071880" y="200660"/>
                  </a:cubicBezTo>
                  <a:cubicBezTo>
                    <a:pt x="1077614" y="202380"/>
                    <a:pt x="1083733" y="202353"/>
                    <a:pt x="1089660" y="203200"/>
                  </a:cubicBezTo>
                  <a:cubicBezTo>
                    <a:pt x="1107796" y="209245"/>
                    <a:pt x="1100445" y="205310"/>
                    <a:pt x="1112520" y="213360"/>
                  </a:cubicBezTo>
                  <a:cubicBezTo>
                    <a:pt x="1111673" y="215900"/>
                    <a:pt x="1111653" y="218889"/>
                    <a:pt x="1109980" y="220980"/>
                  </a:cubicBezTo>
                  <a:cubicBezTo>
                    <a:pt x="1108073" y="223364"/>
                    <a:pt x="1103978" y="223471"/>
                    <a:pt x="1102360" y="226060"/>
                  </a:cubicBezTo>
                  <a:cubicBezTo>
                    <a:pt x="1099522" y="230601"/>
                    <a:pt x="1097280" y="241300"/>
                    <a:pt x="1097280" y="241300"/>
                  </a:cubicBezTo>
                  <a:cubicBezTo>
                    <a:pt x="1096712" y="245842"/>
                    <a:pt x="1094830" y="271690"/>
                    <a:pt x="1089660" y="276860"/>
                  </a:cubicBezTo>
                  <a:cubicBezTo>
                    <a:pt x="1087120" y="279400"/>
                    <a:pt x="1084800" y="282180"/>
                    <a:pt x="1082040" y="284480"/>
                  </a:cubicBezTo>
                  <a:cubicBezTo>
                    <a:pt x="1079695" y="286434"/>
                    <a:pt x="1077395" y="288874"/>
                    <a:pt x="1074420" y="289560"/>
                  </a:cubicBezTo>
                  <a:cubicBezTo>
                    <a:pt x="1066129" y="291473"/>
                    <a:pt x="1057487" y="291253"/>
                    <a:pt x="1049020" y="292100"/>
                  </a:cubicBezTo>
                  <a:cubicBezTo>
                    <a:pt x="1048173" y="294640"/>
                    <a:pt x="1046040" y="297079"/>
                    <a:pt x="1046480" y="299720"/>
                  </a:cubicBezTo>
                  <a:cubicBezTo>
                    <a:pt x="1048037" y="309062"/>
                    <a:pt x="1053056" y="306818"/>
                    <a:pt x="1059180" y="309880"/>
                  </a:cubicBezTo>
                  <a:cubicBezTo>
                    <a:pt x="1078875" y="319728"/>
                    <a:pt x="1055267" y="311116"/>
                    <a:pt x="1074420" y="317500"/>
                  </a:cubicBezTo>
                  <a:cubicBezTo>
                    <a:pt x="1100029" y="308964"/>
                    <a:pt x="1060306" y="321988"/>
                    <a:pt x="1092200" y="312420"/>
                  </a:cubicBezTo>
                  <a:cubicBezTo>
                    <a:pt x="1097329" y="310881"/>
                    <a:pt x="1102360" y="309033"/>
                    <a:pt x="1107440" y="307340"/>
                  </a:cubicBezTo>
                  <a:lnTo>
                    <a:pt x="1115060" y="304800"/>
                  </a:lnTo>
                  <a:cubicBezTo>
                    <a:pt x="1117600" y="303953"/>
                    <a:pt x="1120452" y="303745"/>
                    <a:pt x="1122680" y="302260"/>
                  </a:cubicBezTo>
                  <a:cubicBezTo>
                    <a:pt x="1132528" y="295695"/>
                    <a:pt x="1127404" y="298145"/>
                    <a:pt x="1137920" y="294640"/>
                  </a:cubicBezTo>
                  <a:cubicBezTo>
                    <a:pt x="1144693" y="295487"/>
                    <a:pt x="1151507" y="296058"/>
                    <a:pt x="1158240" y="297180"/>
                  </a:cubicBezTo>
                  <a:cubicBezTo>
                    <a:pt x="1161683" y="297754"/>
                    <a:pt x="1164965" y="299096"/>
                    <a:pt x="1168400" y="299720"/>
                  </a:cubicBezTo>
                  <a:cubicBezTo>
                    <a:pt x="1174290" y="300791"/>
                    <a:pt x="1180253" y="301413"/>
                    <a:pt x="1186180" y="302260"/>
                  </a:cubicBezTo>
                  <a:cubicBezTo>
                    <a:pt x="1187873" y="307340"/>
                    <a:pt x="1195070" y="318770"/>
                    <a:pt x="1188720" y="325120"/>
                  </a:cubicBezTo>
                  <a:cubicBezTo>
                    <a:pt x="1184403" y="329437"/>
                    <a:pt x="1173480" y="335280"/>
                    <a:pt x="1173480" y="335280"/>
                  </a:cubicBezTo>
                  <a:lnTo>
                    <a:pt x="1163320" y="350520"/>
                  </a:lnTo>
                  <a:cubicBezTo>
                    <a:pt x="1161627" y="353060"/>
                    <a:pt x="1160399" y="355981"/>
                    <a:pt x="1158240" y="358140"/>
                  </a:cubicBezTo>
                  <a:lnTo>
                    <a:pt x="1150620" y="365760"/>
                  </a:lnTo>
                  <a:cubicBezTo>
                    <a:pt x="1149773" y="368300"/>
                    <a:pt x="1149753" y="371289"/>
                    <a:pt x="1148080" y="373380"/>
                  </a:cubicBezTo>
                  <a:cubicBezTo>
                    <a:pt x="1134950" y="389793"/>
                    <a:pt x="1144304" y="366927"/>
                    <a:pt x="1137920" y="386080"/>
                  </a:cubicBezTo>
                  <a:cubicBezTo>
                    <a:pt x="1138767" y="403013"/>
                    <a:pt x="1136533" y="420387"/>
                    <a:pt x="1140460" y="436880"/>
                  </a:cubicBezTo>
                  <a:cubicBezTo>
                    <a:pt x="1141269" y="440276"/>
                    <a:pt x="1147894" y="437239"/>
                    <a:pt x="1150620" y="439420"/>
                  </a:cubicBezTo>
                  <a:cubicBezTo>
                    <a:pt x="1152711" y="441093"/>
                    <a:pt x="1152313" y="444500"/>
                    <a:pt x="1153160" y="447040"/>
                  </a:cubicBezTo>
                  <a:cubicBezTo>
                    <a:pt x="1152313" y="449580"/>
                    <a:pt x="1152848" y="453175"/>
                    <a:pt x="1150620" y="454660"/>
                  </a:cubicBezTo>
                  <a:cubicBezTo>
                    <a:pt x="1147028" y="457055"/>
                    <a:pt x="1142085" y="456064"/>
                    <a:pt x="1137920" y="457200"/>
                  </a:cubicBezTo>
                  <a:cubicBezTo>
                    <a:pt x="1132754" y="458609"/>
                    <a:pt x="1127760" y="460587"/>
                    <a:pt x="1122680" y="462280"/>
                  </a:cubicBezTo>
                  <a:lnTo>
                    <a:pt x="1115060" y="464820"/>
                  </a:lnTo>
                  <a:cubicBezTo>
                    <a:pt x="1112520" y="467360"/>
                    <a:pt x="1110429" y="470447"/>
                    <a:pt x="1107440" y="472440"/>
                  </a:cubicBezTo>
                  <a:cubicBezTo>
                    <a:pt x="1105212" y="473925"/>
                    <a:pt x="1101713" y="473087"/>
                    <a:pt x="1099820" y="474980"/>
                  </a:cubicBezTo>
                  <a:cubicBezTo>
                    <a:pt x="1097927" y="476873"/>
                    <a:pt x="1098477" y="480205"/>
                    <a:pt x="1097280" y="482600"/>
                  </a:cubicBezTo>
                  <a:cubicBezTo>
                    <a:pt x="1095915" y="485330"/>
                    <a:pt x="1093440" y="487430"/>
                    <a:pt x="1092200" y="490220"/>
                  </a:cubicBezTo>
                  <a:cubicBezTo>
                    <a:pt x="1090025" y="495113"/>
                    <a:pt x="1088813" y="500380"/>
                    <a:pt x="1087120" y="505460"/>
                  </a:cubicBezTo>
                  <a:lnTo>
                    <a:pt x="1084580" y="513080"/>
                  </a:lnTo>
                  <a:cubicBezTo>
                    <a:pt x="1083733" y="515620"/>
                    <a:pt x="1082565" y="518075"/>
                    <a:pt x="1082040" y="520700"/>
                  </a:cubicBezTo>
                  <a:cubicBezTo>
                    <a:pt x="1081193" y="524933"/>
                    <a:pt x="1080547" y="529212"/>
                    <a:pt x="1079500" y="533400"/>
                  </a:cubicBezTo>
                  <a:cubicBezTo>
                    <a:pt x="1076308" y="546169"/>
                    <a:pt x="1078088" y="536224"/>
                    <a:pt x="1071880" y="548640"/>
                  </a:cubicBezTo>
                  <a:cubicBezTo>
                    <a:pt x="1070683" y="551035"/>
                    <a:pt x="1070187" y="553720"/>
                    <a:pt x="1069340" y="556260"/>
                  </a:cubicBezTo>
                  <a:cubicBezTo>
                    <a:pt x="1069894" y="560688"/>
                    <a:pt x="1070631" y="577379"/>
                    <a:pt x="1074420" y="584200"/>
                  </a:cubicBezTo>
                  <a:cubicBezTo>
                    <a:pt x="1077385" y="589537"/>
                    <a:pt x="1084580" y="599440"/>
                    <a:pt x="1084580" y="599440"/>
                  </a:cubicBezTo>
                  <a:cubicBezTo>
                    <a:pt x="1085427" y="602827"/>
                    <a:pt x="1085559" y="606478"/>
                    <a:pt x="1087120" y="609600"/>
                  </a:cubicBezTo>
                  <a:cubicBezTo>
                    <a:pt x="1093982" y="623323"/>
                    <a:pt x="1093586" y="624551"/>
                    <a:pt x="1104900" y="627380"/>
                  </a:cubicBezTo>
                  <a:cubicBezTo>
                    <a:pt x="1109088" y="628427"/>
                    <a:pt x="1113367" y="629073"/>
                    <a:pt x="1117600" y="629920"/>
                  </a:cubicBezTo>
                  <a:cubicBezTo>
                    <a:pt x="1129245" y="647388"/>
                    <a:pt x="1125829" y="639368"/>
                    <a:pt x="1130300" y="652780"/>
                  </a:cubicBezTo>
                  <a:cubicBezTo>
                    <a:pt x="1129453" y="655320"/>
                    <a:pt x="1129060" y="658060"/>
                    <a:pt x="1127760" y="660400"/>
                  </a:cubicBezTo>
                  <a:cubicBezTo>
                    <a:pt x="1124795" y="665737"/>
                    <a:pt x="1119531" y="669848"/>
                    <a:pt x="1117600" y="675640"/>
                  </a:cubicBezTo>
                  <a:cubicBezTo>
                    <a:pt x="1115054" y="683277"/>
                    <a:pt x="1115451" y="684315"/>
                    <a:pt x="1109980" y="690880"/>
                  </a:cubicBezTo>
                  <a:cubicBezTo>
                    <a:pt x="1107680" y="693640"/>
                    <a:pt x="1105500" y="696756"/>
                    <a:pt x="1102360" y="698500"/>
                  </a:cubicBezTo>
                  <a:cubicBezTo>
                    <a:pt x="1097679" y="701101"/>
                    <a:pt x="1091575" y="700610"/>
                    <a:pt x="1087120" y="703580"/>
                  </a:cubicBezTo>
                  <a:cubicBezTo>
                    <a:pt x="1065282" y="718139"/>
                    <a:pt x="1092912" y="700684"/>
                    <a:pt x="1071880" y="711200"/>
                  </a:cubicBezTo>
                  <a:cubicBezTo>
                    <a:pt x="1069150" y="712565"/>
                    <a:pt x="1067050" y="715040"/>
                    <a:pt x="1064260" y="716280"/>
                  </a:cubicBezTo>
                  <a:cubicBezTo>
                    <a:pt x="1059367" y="718455"/>
                    <a:pt x="1053475" y="718390"/>
                    <a:pt x="1049020" y="721360"/>
                  </a:cubicBezTo>
                  <a:cubicBezTo>
                    <a:pt x="1043940" y="724747"/>
                    <a:pt x="1039572" y="729589"/>
                    <a:pt x="1033780" y="731520"/>
                  </a:cubicBezTo>
                  <a:cubicBezTo>
                    <a:pt x="1002985" y="741785"/>
                    <a:pt x="1034083" y="732299"/>
                    <a:pt x="1003300" y="739140"/>
                  </a:cubicBezTo>
                  <a:cubicBezTo>
                    <a:pt x="1000686" y="739721"/>
                    <a:pt x="998321" y="741240"/>
                    <a:pt x="995680" y="741680"/>
                  </a:cubicBezTo>
                  <a:cubicBezTo>
                    <a:pt x="988117" y="742940"/>
                    <a:pt x="980440" y="743373"/>
                    <a:pt x="972820" y="744220"/>
                  </a:cubicBezTo>
                  <a:cubicBezTo>
                    <a:pt x="967141" y="745640"/>
                    <a:pt x="951130" y="749366"/>
                    <a:pt x="947420" y="751840"/>
                  </a:cubicBezTo>
                  <a:lnTo>
                    <a:pt x="939800" y="756920"/>
                  </a:lnTo>
                  <a:cubicBezTo>
                    <a:pt x="938107" y="759460"/>
                    <a:pt x="936085" y="761810"/>
                    <a:pt x="934720" y="764540"/>
                  </a:cubicBezTo>
                  <a:cubicBezTo>
                    <a:pt x="930805" y="772371"/>
                    <a:pt x="930516" y="785475"/>
                    <a:pt x="929640" y="792480"/>
                  </a:cubicBezTo>
                  <a:cubicBezTo>
                    <a:pt x="924560" y="790787"/>
                    <a:pt x="915699" y="792595"/>
                    <a:pt x="914400" y="787400"/>
                  </a:cubicBezTo>
                  <a:cubicBezTo>
                    <a:pt x="913553" y="784013"/>
                    <a:pt x="912819" y="780597"/>
                    <a:pt x="911860" y="777240"/>
                  </a:cubicBezTo>
                  <a:cubicBezTo>
                    <a:pt x="911124" y="774666"/>
                    <a:pt x="911806" y="770614"/>
                    <a:pt x="909320" y="769620"/>
                  </a:cubicBezTo>
                  <a:cubicBezTo>
                    <a:pt x="902201" y="766773"/>
                    <a:pt x="894060" y="768093"/>
                    <a:pt x="886460" y="767080"/>
                  </a:cubicBezTo>
                  <a:cubicBezTo>
                    <a:pt x="881355" y="766399"/>
                    <a:pt x="876247" y="765657"/>
                    <a:pt x="871220" y="764540"/>
                  </a:cubicBezTo>
                  <a:cubicBezTo>
                    <a:pt x="868606" y="763959"/>
                    <a:pt x="866174" y="762736"/>
                    <a:pt x="863600" y="762000"/>
                  </a:cubicBezTo>
                  <a:cubicBezTo>
                    <a:pt x="860243" y="761041"/>
                    <a:pt x="856797" y="760419"/>
                    <a:pt x="853440" y="759460"/>
                  </a:cubicBezTo>
                  <a:cubicBezTo>
                    <a:pt x="850866" y="758724"/>
                    <a:pt x="848417" y="757569"/>
                    <a:pt x="845820" y="756920"/>
                  </a:cubicBezTo>
                  <a:cubicBezTo>
                    <a:pt x="841632" y="755873"/>
                    <a:pt x="837285" y="755516"/>
                    <a:pt x="833120" y="754380"/>
                  </a:cubicBezTo>
                  <a:cubicBezTo>
                    <a:pt x="827954" y="752971"/>
                    <a:pt x="822960" y="750993"/>
                    <a:pt x="817880" y="749300"/>
                  </a:cubicBezTo>
                  <a:lnTo>
                    <a:pt x="795020" y="741680"/>
                  </a:lnTo>
                  <a:cubicBezTo>
                    <a:pt x="792480" y="740833"/>
                    <a:pt x="789997" y="739789"/>
                    <a:pt x="787400" y="739140"/>
                  </a:cubicBezTo>
                  <a:lnTo>
                    <a:pt x="777240" y="736600"/>
                  </a:lnTo>
                  <a:cubicBezTo>
                    <a:pt x="774700" y="734907"/>
                    <a:pt x="772673" y="731520"/>
                    <a:pt x="769620" y="731520"/>
                  </a:cubicBezTo>
                  <a:cubicBezTo>
                    <a:pt x="757564" y="731520"/>
                    <a:pt x="763011" y="741662"/>
                    <a:pt x="764540" y="746760"/>
                  </a:cubicBezTo>
                  <a:cubicBezTo>
                    <a:pt x="767076" y="755212"/>
                    <a:pt x="771752" y="771888"/>
                    <a:pt x="779780" y="777240"/>
                  </a:cubicBezTo>
                  <a:lnTo>
                    <a:pt x="787400" y="782320"/>
                  </a:lnTo>
                  <a:cubicBezTo>
                    <a:pt x="793445" y="800456"/>
                    <a:pt x="789510" y="793105"/>
                    <a:pt x="797560" y="805180"/>
                  </a:cubicBezTo>
                  <a:cubicBezTo>
                    <a:pt x="798407" y="811953"/>
                    <a:pt x="798879" y="818784"/>
                    <a:pt x="800100" y="825500"/>
                  </a:cubicBezTo>
                  <a:cubicBezTo>
                    <a:pt x="800579" y="828134"/>
                    <a:pt x="801904" y="830546"/>
                    <a:pt x="802640" y="833120"/>
                  </a:cubicBezTo>
                  <a:cubicBezTo>
                    <a:pt x="803599" y="836477"/>
                    <a:pt x="804221" y="839923"/>
                    <a:pt x="805180" y="843280"/>
                  </a:cubicBezTo>
                  <a:cubicBezTo>
                    <a:pt x="806833" y="849064"/>
                    <a:pt x="808347" y="854067"/>
                    <a:pt x="812800" y="858520"/>
                  </a:cubicBezTo>
                  <a:cubicBezTo>
                    <a:pt x="814959" y="860679"/>
                    <a:pt x="817880" y="861907"/>
                    <a:pt x="820420" y="863600"/>
                  </a:cubicBezTo>
                  <a:cubicBezTo>
                    <a:pt x="826226" y="881018"/>
                    <a:pt x="819370" y="859399"/>
                    <a:pt x="825500" y="883920"/>
                  </a:cubicBezTo>
                  <a:cubicBezTo>
                    <a:pt x="826149" y="886517"/>
                    <a:pt x="827193" y="889000"/>
                    <a:pt x="828040" y="891540"/>
                  </a:cubicBezTo>
                  <a:cubicBezTo>
                    <a:pt x="827790" y="893043"/>
                    <a:pt x="822452" y="910409"/>
                    <a:pt x="828040" y="914400"/>
                  </a:cubicBezTo>
                  <a:cubicBezTo>
                    <a:pt x="832397" y="917512"/>
                    <a:pt x="838200" y="917787"/>
                    <a:pt x="843280" y="919480"/>
                  </a:cubicBezTo>
                  <a:cubicBezTo>
                    <a:pt x="845820" y="920327"/>
                    <a:pt x="848275" y="921495"/>
                    <a:pt x="850900" y="922020"/>
                  </a:cubicBezTo>
                  <a:cubicBezTo>
                    <a:pt x="867023" y="925245"/>
                    <a:pt x="859412" y="923513"/>
                    <a:pt x="873760" y="927100"/>
                  </a:cubicBezTo>
                  <a:cubicBezTo>
                    <a:pt x="875063" y="931008"/>
                    <a:pt x="879231" y="938432"/>
                    <a:pt x="873760" y="942340"/>
                  </a:cubicBezTo>
                  <a:cubicBezTo>
                    <a:pt x="869403" y="945452"/>
                    <a:pt x="862975" y="944450"/>
                    <a:pt x="858520" y="947420"/>
                  </a:cubicBezTo>
                  <a:lnTo>
                    <a:pt x="843280" y="957580"/>
                  </a:lnTo>
                  <a:lnTo>
                    <a:pt x="835660" y="962660"/>
                  </a:lnTo>
                  <a:lnTo>
                    <a:pt x="828040" y="967740"/>
                  </a:lnTo>
                  <a:lnTo>
                    <a:pt x="820420" y="990600"/>
                  </a:lnTo>
                  <a:cubicBezTo>
                    <a:pt x="819573" y="993140"/>
                    <a:pt x="819773" y="996327"/>
                    <a:pt x="817880" y="998220"/>
                  </a:cubicBezTo>
                  <a:cubicBezTo>
                    <a:pt x="815340" y="1000760"/>
                    <a:pt x="812560" y="1003080"/>
                    <a:pt x="810260" y="1005840"/>
                  </a:cubicBezTo>
                  <a:cubicBezTo>
                    <a:pt x="808306" y="1008185"/>
                    <a:pt x="806545" y="1010730"/>
                    <a:pt x="805180" y="1013460"/>
                  </a:cubicBezTo>
                  <a:cubicBezTo>
                    <a:pt x="803983" y="1015855"/>
                    <a:pt x="804819" y="1019524"/>
                    <a:pt x="802640" y="1021080"/>
                  </a:cubicBezTo>
                  <a:cubicBezTo>
                    <a:pt x="798305" y="1024177"/>
                    <a:pt x="783327" y="1026874"/>
                    <a:pt x="777240" y="1028700"/>
                  </a:cubicBezTo>
                  <a:cubicBezTo>
                    <a:pt x="772111" y="1030239"/>
                    <a:pt x="767080" y="1032087"/>
                    <a:pt x="762000" y="1033780"/>
                  </a:cubicBezTo>
                  <a:cubicBezTo>
                    <a:pt x="742847" y="1040164"/>
                    <a:pt x="766455" y="1031552"/>
                    <a:pt x="746760" y="1041400"/>
                  </a:cubicBezTo>
                  <a:cubicBezTo>
                    <a:pt x="744365" y="1042597"/>
                    <a:pt x="741480" y="1042640"/>
                    <a:pt x="739140" y="1043940"/>
                  </a:cubicBezTo>
                  <a:cubicBezTo>
                    <a:pt x="733803" y="1046905"/>
                    <a:pt x="723900" y="1054100"/>
                    <a:pt x="723900" y="1054100"/>
                  </a:cubicBezTo>
                  <a:cubicBezTo>
                    <a:pt x="721834" y="1060298"/>
                    <a:pt x="721204" y="1064416"/>
                    <a:pt x="716280" y="1069340"/>
                  </a:cubicBezTo>
                  <a:cubicBezTo>
                    <a:pt x="714121" y="1071499"/>
                    <a:pt x="711200" y="1072727"/>
                    <a:pt x="708660" y="1074420"/>
                  </a:cubicBezTo>
                  <a:cubicBezTo>
                    <a:pt x="707465" y="1078006"/>
                    <a:pt x="706469" y="1087767"/>
                    <a:pt x="698500" y="1084580"/>
                  </a:cubicBezTo>
                  <a:cubicBezTo>
                    <a:pt x="695666" y="1083446"/>
                    <a:pt x="696009" y="1078578"/>
                    <a:pt x="693420" y="1076960"/>
                  </a:cubicBezTo>
                  <a:cubicBezTo>
                    <a:pt x="688879" y="1074122"/>
                    <a:pt x="678180" y="1071880"/>
                    <a:pt x="678180" y="1071880"/>
                  </a:cubicBezTo>
                  <a:cubicBezTo>
                    <a:pt x="666327" y="1072727"/>
                    <a:pt x="654422" y="1073032"/>
                    <a:pt x="642620" y="1074420"/>
                  </a:cubicBezTo>
                  <a:cubicBezTo>
                    <a:pt x="639961" y="1074733"/>
                    <a:pt x="637677" y="1076960"/>
                    <a:pt x="635000" y="1076960"/>
                  </a:cubicBezTo>
                  <a:cubicBezTo>
                    <a:pt x="629013" y="1076960"/>
                    <a:pt x="623147" y="1075267"/>
                    <a:pt x="617220" y="1074420"/>
                  </a:cubicBezTo>
                  <a:cubicBezTo>
                    <a:pt x="605367" y="1056640"/>
                    <a:pt x="612140" y="1062567"/>
                    <a:pt x="599440" y="1054100"/>
                  </a:cubicBezTo>
                  <a:cubicBezTo>
                    <a:pt x="598593" y="1051560"/>
                    <a:pt x="598200" y="1048820"/>
                    <a:pt x="596900" y="1046480"/>
                  </a:cubicBezTo>
                  <a:cubicBezTo>
                    <a:pt x="593935" y="1041143"/>
                    <a:pt x="588671" y="1037032"/>
                    <a:pt x="586740" y="1031240"/>
                  </a:cubicBezTo>
                  <a:lnTo>
                    <a:pt x="576580" y="1000760"/>
                  </a:lnTo>
                  <a:lnTo>
                    <a:pt x="574040" y="993140"/>
                  </a:lnTo>
                  <a:cubicBezTo>
                    <a:pt x="573193" y="990600"/>
                    <a:pt x="572149" y="988117"/>
                    <a:pt x="571500" y="985520"/>
                  </a:cubicBezTo>
                  <a:cubicBezTo>
                    <a:pt x="570823" y="982810"/>
                    <a:pt x="564255" y="954333"/>
                    <a:pt x="561340" y="949960"/>
                  </a:cubicBezTo>
                  <a:lnTo>
                    <a:pt x="551180" y="934720"/>
                  </a:lnTo>
                  <a:cubicBezTo>
                    <a:pt x="549487" y="932180"/>
                    <a:pt x="547065" y="929996"/>
                    <a:pt x="546100" y="927100"/>
                  </a:cubicBezTo>
                  <a:cubicBezTo>
                    <a:pt x="545253" y="924560"/>
                    <a:pt x="544860" y="921820"/>
                    <a:pt x="543560" y="919480"/>
                  </a:cubicBezTo>
                  <a:cubicBezTo>
                    <a:pt x="540595" y="914143"/>
                    <a:pt x="539192" y="906171"/>
                    <a:pt x="533400" y="904240"/>
                  </a:cubicBezTo>
                  <a:lnTo>
                    <a:pt x="525780" y="901700"/>
                  </a:lnTo>
                  <a:cubicBezTo>
                    <a:pt x="524087" y="899160"/>
                    <a:pt x="523084" y="895987"/>
                    <a:pt x="520700" y="894080"/>
                  </a:cubicBezTo>
                  <a:cubicBezTo>
                    <a:pt x="518609" y="892407"/>
                    <a:pt x="515475" y="892737"/>
                    <a:pt x="513080" y="891540"/>
                  </a:cubicBezTo>
                  <a:cubicBezTo>
                    <a:pt x="493385" y="881692"/>
                    <a:pt x="516993" y="890304"/>
                    <a:pt x="497840" y="883920"/>
                  </a:cubicBezTo>
                  <a:cubicBezTo>
                    <a:pt x="496147" y="881380"/>
                    <a:pt x="492020" y="879262"/>
                    <a:pt x="492760" y="876300"/>
                  </a:cubicBezTo>
                  <a:cubicBezTo>
                    <a:pt x="493409" y="873703"/>
                    <a:pt x="498289" y="875433"/>
                    <a:pt x="500380" y="873760"/>
                  </a:cubicBezTo>
                  <a:cubicBezTo>
                    <a:pt x="516793" y="860630"/>
                    <a:pt x="493927" y="869984"/>
                    <a:pt x="513080" y="863600"/>
                  </a:cubicBezTo>
                  <a:cubicBezTo>
                    <a:pt x="514773" y="861060"/>
                    <a:pt x="515776" y="857887"/>
                    <a:pt x="518160" y="855980"/>
                  </a:cubicBezTo>
                  <a:cubicBezTo>
                    <a:pt x="520251" y="854307"/>
                    <a:pt x="523887" y="855333"/>
                    <a:pt x="525780" y="853440"/>
                  </a:cubicBezTo>
                  <a:cubicBezTo>
                    <a:pt x="530097" y="849123"/>
                    <a:pt x="532553" y="843280"/>
                    <a:pt x="535940" y="838200"/>
                  </a:cubicBezTo>
                  <a:lnTo>
                    <a:pt x="541020" y="830580"/>
                  </a:lnTo>
                  <a:cubicBezTo>
                    <a:pt x="540173" y="814493"/>
                    <a:pt x="539938" y="798363"/>
                    <a:pt x="538480" y="782320"/>
                  </a:cubicBezTo>
                  <a:cubicBezTo>
                    <a:pt x="538238" y="779654"/>
                    <a:pt x="537613" y="776791"/>
                    <a:pt x="535940" y="774700"/>
                  </a:cubicBezTo>
                  <a:cubicBezTo>
                    <a:pt x="534033" y="772316"/>
                    <a:pt x="530860" y="771313"/>
                    <a:pt x="528320" y="769620"/>
                  </a:cubicBezTo>
                  <a:cubicBezTo>
                    <a:pt x="524933" y="764540"/>
                    <a:pt x="520091" y="760172"/>
                    <a:pt x="518160" y="754380"/>
                  </a:cubicBezTo>
                  <a:cubicBezTo>
                    <a:pt x="511776" y="735227"/>
                    <a:pt x="520388" y="758835"/>
                    <a:pt x="510540" y="739140"/>
                  </a:cubicBezTo>
                  <a:cubicBezTo>
                    <a:pt x="500024" y="718108"/>
                    <a:pt x="517479" y="745738"/>
                    <a:pt x="502920" y="723900"/>
                  </a:cubicBezTo>
                  <a:cubicBezTo>
                    <a:pt x="502073" y="720513"/>
                    <a:pt x="501755" y="716949"/>
                    <a:pt x="500380" y="713740"/>
                  </a:cubicBezTo>
                  <a:cubicBezTo>
                    <a:pt x="499177" y="710934"/>
                    <a:pt x="496665" y="708850"/>
                    <a:pt x="495300" y="706120"/>
                  </a:cubicBezTo>
                  <a:cubicBezTo>
                    <a:pt x="494103" y="703725"/>
                    <a:pt x="493607" y="701040"/>
                    <a:pt x="492760" y="698500"/>
                  </a:cubicBezTo>
                  <a:cubicBezTo>
                    <a:pt x="493607" y="684953"/>
                    <a:pt x="493879" y="671359"/>
                    <a:pt x="495300" y="657860"/>
                  </a:cubicBezTo>
                  <a:cubicBezTo>
                    <a:pt x="495580" y="655197"/>
                    <a:pt x="497259" y="652854"/>
                    <a:pt x="497840" y="650240"/>
                  </a:cubicBezTo>
                  <a:cubicBezTo>
                    <a:pt x="504681" y="619457"/>
                    <a:pt x="495195" y="650555"/>
                    <a:pt x="505460" y="619760"/>
                  </a:cubicBezTo>
                  <a:lnTo>
                    <a:pt x="513080" y="596900"/>
                  </a:lnTo>
                  <a:lnTo>
                    <a:pt x="515620" y="589280"/>
                  </a:lnTo>
                  <a:cubicBezTo>
                    <a:pt x="516467" y="583353"/>
                    <a:pt x="516440" y="577234"/>
                    <a:pt x="518160" y="571500"/>
                  </a:cubicBezTo>
                  <a:cubicBezTo>
                    <a:pt x="519037" y="568576"/>
                    <a:pt x="521875" y="566610"/>
                    <a:pt x="523240" y="563880"/>
                  </a:cubicBezTo>
                  <a:cubicBezTo>
                    <a:pt x="525062" y="560236"/>
                    <a:pt x="527506" y="549355"/>
                    <a:pt x="528320" y="546100"/>
                  </a:cubicBezTo>
                  <a:cubicBezTo>
                    <a:pt x="527473" y="543560"/>
                    <a:pt x="528008" y="539965"/>
                    <a:pt x="525780" y="538480"/>
                  </a:cubicBezTo>
                  <a:cubicBezTo>
                    <a:pt x="522188" y="536085"/>
                    <a:pt x="517245" y="537076"/>
                    <a:pt x="513080" y="535940"/>
                  </a:cubicBezTo>
                  <a:cubicBezTo>
                    <a:pt x="507914" y="534531"/>
                    <a:pt x="502920" y="532553"/>
                    <a:pt x="497840" y="530860"/>
                  </a:cubicBezTo>
                  <a:lnTo>
                    <a:pt x="490220" y="528320"/>
                  </a:lnTo>
                  <a:lnTo>
                    <a:pt x="482600" y="525780"/>
                  </a:lnTo>
                  <a:lnTo>
                    <a:pt x="421640" y="528320"/>
                  </a:lnTo>
                  <a:cubicBezTo>
                    <a:pt x="411460" y="528886"/>
                    <a:pt x="401355" y="530860"/>
                    <a:pt x="391160" y="530860"/>
                  </a:cubicBezTo>
                  <a:cubicBezTo>
                    <a:pt x="380121" y="530860"/>
                    <a:pt x="369147" y="529167"/>
                    <a:pt x="358140" y="528320"/>
                  </a:cubicBezTo>
                  <a:cubicBezTo>
                    <a:pt x="353060" y="526627"/>
                    <a:pt x="347355" y="526210"/>
                    <a:pt x="342900" y="523240"/>
                  </a:cubicBezTo>
                  <a:lnTo>
                    <a:pt x="327660" y="513080"/>
                  </a:lnTo>
                  <a:cubicBezTo>
                    <a:pt x="324273" y="508000"/>
                    <a:pt x="319431" y="503632"/>
                    <a:pt x="317500" y="497840"/>
                  </a:cubicBezTo>
                  <a:cubicBezTo>
                    <a:pt x="316653" y="495300"/>
                    <a:pt x="316260" y="492560"/>
                    <a:pt x="314960" y="490220"/>
                  </a:cubicBezTo>
                  <a:cubicBezTo>
                    <a:pt x="311995" y="484883"/>
                    <a:pt x="310592" y="476911"/>
                    <a:pt x="304800" y="474980"/>
                  </a:cubicBezTo>
                  <a:cubicBezTo>
                    <a:pt x="291388" y="470509"/>
                    <a:pt x="299408" y="473925"/>
                    <a:pt x="281940" y="462280"/>
                  </a:cubicBezTo>
                  <a:cubicBezTo>
                    <a:pt x="277368" y="459232"/>
                    <a:pt x="272589" y="455081"/>
                    <a:pt x="266700" y="454660"/>
                  </a:cubicBezTo>
                  <a:cubicBezTo>
                    <a:pt x="245570" y="453151"/>
                    <a:pt x="224367" y="452967"/>
                    <a:pt x="203200" y="452120"/>
                  </a:cubicBezTo>
                  <a:cubicBezTo>
                    <a:pt x="167770" y="443262"/>
                    <a:pt x="221131" y="455865"/>
                    <a:pt x="127000" y="447040"/>
                  </a:cubicBezTo>
                  <a:cubicBezTo>
                    <a:pt x="121669" y="446540"/>
                    <a:pt x="111760" y="441960"/>
                    <a:pt x="111760" y="441960"/>
                  </a:cubicBezTo>
                  <a:cubicBezTo>
                    <a:pt x="110913" y="439420"/>
                    <a:pt x="110417" y="436735"/>
                    <a:pt x="109220" y="434340"/>
                  </a:cubicBezTo>
                  <a:cubicBezTo>
                    <a:pt x="103928" y="423757"/>
                    <a:pt x="100330" y="424180"/>
                    <a:pt x="88900" y="416560"/>
                  </a:cubicBezTo>
                  <a:lnTo>
                    <a:pt x="81280" y="411480"/>
                  </a:lnTo>
                  <a:cubicBezTo>
                    <a:pt x="77552" y="381655"/>
                    <a:pt x="77558" y="392145"/>
                    <a:pt x="81280" y="353060"/>
                  </a:cubicBezTo>
                  <a:cubicBezTo>
                    <a:pt x="81768" y="347933"/>
                    <a:pt x="81517" y="342426"/>
                    <a:pt x="83820" y="337820"/>
                  </a:cubicBezTo>
                  <a:cubicBezTo>
                    <a:pt x="86727" y="332006"/>
                    <a:pt x="100192" y="330990"/>
                    <a:pt x="104140" y="330200"/>
                  </a:cubicBezTo>
                  <a:cubicBezTo>
                    <a:pt x="110913" y="331893"/>
                    <a:pt x="131084" y="337488"/>
                    <a:pt x="124460" y="335280"/>
                  </a:cubicBezTo>
                  <a:lnTo>
                    <a:pt x="101600" y="327660"/>
                  </a:lnTo>
                  <a:lnTo>
                    <a:pt x="93980" y="325120"/>
                  </a:lnTo>
                  <a:cubicBezTo>
                    <a:pt x="91440" y="322580"/>
                    <a:pt x="88353" y="320489"/>
                    <a:pt x="86360" y="317500"/>
                  </a:cubicBezTo>
                  <a:cubicBezTo>
                    <a:pt x="84875" y="315272"/>
                    <a:pt x="85713" y="311773"/>
                    <a:pt x="83820" y="309880"/>
                  </a:cubicBezTo>
                  <a:cubicBezTo>
                    <a:pt x="81927" y="307987"/>
                    <a:pt x="78595" y="308537"/>
                    <a:pt x="76200" y="307340"/>
                  </a:cubicBezTo>
                  <a:cubicBezTo>
                    <a:pt x="73470" y="305975"/>
                    <a:pt x="71120" y="303953"/>
                    <a:pt x="68580" y="302260"/>
                  </a:cubicBezTo>
                  <a:cubicBezTo>
                    <a:pt x="67733" y="299720"/>
                    <a:pt x="67368" y="296965"/>
                    <a:pt x="66040" y="294640"/>
                  </a:cubicBezTo>
                  <a:cubicBezTo>
                    <a:pt x="63940" y="290964"/>
                    <a:pt x="60848" y="287948"/>
                    <a:pt x="58420" y="284480"/>
                  </a:cubicBezTo>
                  <a:cubicBezTo>
                    <a:pt x="54919" y="279478"/>
                    <a:pt x="51647" y="274320"/>
                    <a:pt x="48260" y="269240"/>
                  </a:cubicBezTo>
                  <a:cubicBezTo>
                    <a:pt x="46567" y="266700"/>
                    <a:pt x="44145" y="264516"/>
                    <a:pt x="43180" y="261620"/>
                  </a:cubicBezTo>
                  <a:lnTo>
                    <a:pt x="38100" y="246380"/>
                  </a:lnTo>
                  <a:cubicBezTo>
                    <a:pt x="37253" y="243840"/>
                    <a:pt x="37788" y="240245"/>
                    <a:pt x="35560" y="238760"/>
                  </a:cubicBezTo>
                  <a:lnTo>
                    <a:pt x="27940" y="233680"/>
                  </a:lnTo>
                  <a:cubicBezTo>
                    <a:pt x="26247" y="231140"/>
                    <a:pt x="25244" y="227967"/>
                    <a:pt x="22860" y="226060"/>
                  </a:cubicBezTo>
                  <a:cubicBezTo>
                    <a:pt x="16391" y="220885"/>
                    <a:pt x="6268" y="225015"/>
                    <a:pt x="0" y="226060"/>
                  </a:cubicBezTo>
                  <a:cubicBezTo>
                    <a:pt x="847" y="216747"/>
                    <a:pt x="581" y="207264"/>
                    <a:pt x="2540" y="198120"/>
                  </a:cubicBezTo>
                  <a:cubicBezTo>
                    <a:pt x="3180" y="195135"/>
                    <a:pt x="6255" y="193230"/>
                    <a:pt x="7620" y="190500"/>
                  </a:cubicBezTo>
                  <a:cubicBezTo>
                    <a:pt x="8817" y="188105"/>
                    <a:pt x="9105" y="185341"/>
                    <a:pt x="10160" y="182880"/>
                  </a:cubicBezTo>
                  <a:cubicBezTo>
                    <a:pt x="11652" y="179400"/>
                    <a:pt x="13834" y="176236"/>
                    <a:pt x="15240" y="172720"/>
                  </a:cubicBezTo>
                  <a:cubicBezTo>
                    <a:pt x="17229" y="167748"/>
                    <a:pt x="18627" y="162560"/>
                    <a:pt x="20320" y="157480"/>
                  </a:cubicBezTo>
                  <a:lnTo>
                    <a:pt x="30480" y="127000"/>
                  </a:lnTo>
                  <a:lnTo>
                    <a:pt x="40640" y="96520"/>
                  </a:lnTo>
                  <a:lnTo>
                    <a:pt x="43180" y="88900"/>
                  </a:lnTo>
                  <a:cubicBezTo>
                    <a:pt x="44027" y="86360"/>
                    <a:pt x="45195" y="83905"/>
                    <a:pt x="45720" y="81280"/>
                  </a:cubicBezTo>
                  <a:cubicBezTo>
                    <a:pt x="46686" y="76450"/>
                    <a:pt x="48197" y="66167"/>
                    <a:pt x="50800" y="60960"/>
                  </a:cubicBezTo>
                  <a:cubicBezTo>
                    <a:pt x="53468" y="55623"/>
                    <a:pt x="58904" y="49295"/>
                    <a:pt x="63500" y="45720"/>
                  </a:cubicBezTo>
                  <a:cubicBezTo>
                    <a:pt x="68319" y="41972"/>
                    <a:pt x="73856" y="39223"/>
                    <a:pt x="78740" y="35560"/>
                  </a:cubicBezTo>
                  <a:cubicBezTo>
                    <a:pt x="82127" y="33020"/>
                    <a:pt x="85432" y="30368"/>
                    <a:pt x="88900" y="27940"/>
                  </a:cubicBezTo>
                  <a:cubicBezTo>
                    <a:pt x="93902" y="24439"/>
                    <a:pt x="104140" y="17780"/>
                    <a:pt x="104140" y="17780"/>
                  </a:cubicBezTo>
                  <a:cubicBezTo>
                    <a:pt x="105064" y="15009"/>
                    <a:pt x="106603" y="1924"/>
                    <a:pt x="114300" y="12700"/>
                  </a:cubicBezTo>
                  <a:cubicBezTo>
                    <a:pt x="117412" y="17057"/>
                    <a:pt x="117687" y="22860"/>
                    <a:pt x="119380" y="27940"/>
                  </a:cubicBezTo>
                  <a:cubicBezTo>
                    <a:pt x="121446" y="34138"/>
                    <a:pt x="122076" y="38256"/>
                    <a:pt x="127000" y="43180"/>
                  </a:cubicBezTo>
                  <a:cubicBezTo>
                    <a:pt x="129159" y="45339"/>
                    <a:pt x="132080" y="46567"/>
                    <a:pt x="134620" y="48260"/>
                  </a:cubicBezTo>
                  <a:cubicBezTo>
                    <a:pt x="135467" y="50800"/>
                    <a:pt x="135963" y="53485"/>
                    <a:pt x="137160" y="55880"/>
                  </a:cubicBezTo>
                  <a:cubicBezTo>
                    <a:pt x="138525" y="58610"/>
                    <a:pt x="142071" y="60452"/>
                    <a:pt x="142240" y="63500"/>
                  </a:cubicBezTo>
                  <a:cubicBezTo>
                    <a:pt x="142446" y="67213"/>
                    <a:pt x="143110" y="97320"/>
                    <a:pt x="137160" y="109220"/>
                  </a:cubicBezTo>
                  <a:cubicBezTo>
                    <a:pt x="135795" y="111950"/>
                    <a:pt x="133445" y="114110"/>
                    <a:pt x="132080" y="116840"/>
                  </a:cubicBezTo>
                  <a:cubicBezTo>
                    <a:pt x="130883" y="119235"/>
                    <a:pt x="131213" y="122369"/>
                    <a:pt x="129540" y="124460"/>
                  </a:cubicBezTo>
                  <a:cubicBezTo>
                    <a:pt x="127633" y="126844"/>
                    <a:pt x="124460" y="127847"/>
                    <a:pt x="121920" y="129540"/>
                  </a:cubicBezTo>
                  <a:cubicBezTo>
                    <a:pt x="121073" y="132080"/>
                    <a:pt x="120680" y="134820"/>
                    <a:pt x="119380" y="137160"/>
                  </a:cubicBezTo>
                  <a:cubicBezTo>
                    <a:pt x="116415" y="142497"/>
                    <a:pt x="111151" y="146608"/>
                    <a:pt x="109220" y="152400"/>
                  </a:cubicBezTo>
                  <a:lnTo>
                    <a:pt x="106680" y="160020"/>
                  </a:lnTo>
                  <a:cubicBezTo>
                    <a:pt x="107527" y="167640"/>
                    <a:pt x="106373" y="175761"/>
                    <a:pt x="109220" y="182880"/>
                  </a:cubicBezTo>
                  <a:cubicBezTo>
                    <a:pt x="110214" y="185366"/>
                    <a:pt x="114947" y="183527"/>
                    <a:pt x="116840" y="185420"/>
                  </a:cubicBezTo>
                  <a:cubicBezTo>
                    <a:pt x="118733" y="187313"/>
                    <a:pt x="118183" y="190645"/>
                    <a:pt x="119380" y="193040"/>
                  </a:cubicBezTo>
                  <a:cubicBezTo>
                    <a:pt x="120745" y="195770"/>
                    <a:pt x="123220" y="197870"/>
                    <a:pt x="124460" y="200660"/>
                  </a:cubicBezTo>
                  <a:cubicBezTo>
                    <a:pt x="126635" y="205553"/>
                    <a:pt x="127847" y="210820"/>
                    <a:pt x="129540" y="215900"/>
                  </a:cubicBezTo>
                  <a:lnTo>
                    <a:pt x="134620" y="231140"/>
                  </a:lnTo>
                  <a:cubicBezTo>
                    <a:pt x="135467" y="233680"/>
                    <a:pt x="134932" y="237275"/>
                    <a:pt x="137160" y="238760"/>
                  </a:cubicBezTo>
                  <a:lnTo>
                    <a:pt x="144780" y="243840"/>
                  </a:lnTo>
                  <a:cubicBezTo>
                    <a:pt x="154093" y="242993"/>
                    <a:pt x="163462" y="242623"/>
                    <a:pt x="172720" y="241300"/>
                  </a:cubicBezTo>
                  <a:cubicBezTo>
                    <a:pt x="175370" y="240921"/>
                    <a:pt x="178249" y="240433"/>
                    <a:pt x="180340" y="238760"/>
                  </a:cubicBezTo>
                  <a:cubicBezTo>
                    <a:pt x="182724" y="236853"/>
                    <a:pt x="183261" y="233299"/>
                    <a:pt x="185420" y="231140"/>
                  </a:cubicBezTo>
                  <a:cubicBezTo>
                    <a:pt x="187579" y="228981"/>
                    <a:pt x="190500" y="227753"/>
                    <a:pt x="193040" y="226060"/>
                  </a:cubicBezTo>
                  <a:cubicBezTo>
                    <a:pt x="203975" y="193255"/>
                    <a:pt x="199477" y="212798"/>
                    <a:pt x="195580" y="152400"/>
                  </a:cubicBezTo>
                  <a:cubicBezTo>
                    <a:pt x="195141" y="145588"/>
                    <a:pt x="194078" y="138827"/>
                    <a:pt x="193040" y="132080"/>
                  </a:cubicBezTo>
                  <a:cubicBezTo>
                    <a:pt x="192384" y="127813"/>
                    <a:pt x="192642" y="123128"/>
                    <a:pt x="190500" y="119380"/>
                  </a:cubicBezTo>
                  <a:cubicBezTo>
                    <a:pt x="188985" y="116730"/>
                    <a:pt x="185225" y="116254"/>
                    <a:pt x="182880" y="114300"/>
                  </a:cubicBezTo>
                  <a:cubicBezTo>
                    <a:pt x="180120" y="112000"/>
                    <a:pt x="177800" y="109220"/>
                    <a:pt x="175260" y="106680"/>
                  </a:cubicBezTo>
                  <a:cubicBezTo>
                    <a:pt x="174413" y="104140"/>
                    <a:pt x="174020" y="101400"/>
                    <a:pt x="172720" y="99060"/>
                  </a:cubicBezTo>
                  <a:cubicBezTo>
                    <a:pt x="169755" y="93723"/>
                    <a:pt x="162560" y="83820"/>
                    <a:pt x="162560" y="83820"/>
                  </a:cubicBezTo>
                  <a:cubicBezTo>
                    <a:pt x="163407" y="77893"/>
                    <a:pt x="161886" y="71091"/>
                    <a:pt x="165100" y="66040"/>
                  </a:cubicBezTo>
                  <a:cubicBezTo>
                    <a:pt x="168378" y="60889"/>
                    <a:pt x="174548" y="57811"/>
                    <a:pt x="180340" y="55880"/>
                  </a:cubicBezTo>
                  <a:lnTo>
                    <a:pt x="195580" y="50800"/>
                  </a:lnTo>
                  <a:cubicBezTo>
                    <a:pt x="198120" y="49953"/>
                    <a:pt x="200603" y="48909"/>
                    <a:pt x="203200" y="48260"/>
                  </a:cubicBezTo>
                  <a:lnTo>
                    <a:pt x="213360" y="45720"/>
                  </a:lnTo>
                  <a:cubicBezTo>
                    <a:pt x="218440" y="42333"/>
                    <a:pt x="222808" y="37491"/>
                    <a:pt x="228600" y="35560"/>
                  </a:cubicBezTo>
                  <a:cubicBezTo>
                    <a:pt x="233680" y="33867"/>
                    <a:pt x="238645" y="31779"/>
                    <a:pt x="243840" y="30480"/>
                  </a:cubicBezTo>
                  <a:cubicBezTo>
                    <a:pt x="248151" y="29402"/>
                    <a:pt x="257166" y="27424"/>
                    <a:pt x="261620" y="25400"/>
                  </a:cubicBezTo>
                  <a:cubicBezTo>
                    <a:pt x="268514" y="22266"/>
                    <a:pt x="281940" y="15240"/>
                    <a:pt x="281940" y="15240"/>
                  </a:cubicBezTo>
                  <a:lnTo>
                    <a:pt x="33020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81895" y="302981"/>
            <a:ext cx="6634126" cy="6463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s-MX" sz="18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>Foreigners women and men receiving HIV care at the Condesa Specialised </a:t>
            </a:r>
            <a:r>
              <a:rPr lang="es-MX" sz="1800" b="1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>Clinics – 06/2018</a:t>
            </a:r>
            <a:endParaRPr lang="es-MX" sz="1800" b="1" dirty="0">
              <a:solidFill>
                <a:schemeClr val="accent4">
                  <a:lumMod val="75000"/>
                </a:schemeClr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882162" y="1102814"/>
          <a:ext cx="4540623" cy="650652"/>
        </p:xfrm>
        <a:graphic>
          <a:graphicData uri="http://schemas.openxmlformats.org/drawingml/2006/table">
            <a:tbl>
              <a:tblPr/>
              <a:tblGrid>
                <a:gridCol w="1266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3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MX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registry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Foreigners registry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 City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FF149B"/>
                          </a:solidFill>
                          <a:effectLst/>
                          <a:latin typeface="Calibri" panose="020F0502020204030204" pitchFamily="34" charset="0"/>
                        </a:rPr>
                        <a:t>941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A156949-BE04-4217-9086-1C90F29D51F9}"/>
              </a:ext>
            </a:extLst>
          </p:cNvPr>
          <p:cNvSpPr txBox="1"/>
          <p:nvPr/>
        </p:nvSpPr>
        <p:spPr>
          <a:xfrm>
            <a:off x="6226989" y="6508927"/>
            <a:ext cx="27932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Source: </a:t>
            </a:r>
            <a:r>
              <a:rPr lang="es-MX" dirty="0" err="1"/>
              <a:t>National</a:t>
            </a:r>
            <a:r>
              <a:rPr lang="es-MX" dirty="0"/>
              <a:t> System (SALVAR), June, 2018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70910D3-7698-4F64-B153-A61B241A0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62384"/>
              </p:ext>
            </p:extLst>
          </p:nvPr>
        </p:nvGraphicFramePr>
        <p:xfrm>
          <a:off x="537698" y="2409742"/>
          <a:ext cx="2379314" cy="3572166"/>
        </p:xfrm>
        <a:graphic>
          <a:graphicData uri="http://schemas.openxmlformats.org/drawingml/2006/table">
            <a:tbl>
              <a:tblPr/>
              <a:tblGrid>
                <a:gridCol w="1366673">
                  <a:extLst>
                    <a:ext uri="{9D8B030D-6E8A-4147-A177-3AD203B41FA5}">
                      <a16:colId xmlns:a16="http://schemas.microsoft.com/office/drawing/2014/main" val="4163370340"/>
                    </a:ext>
                  </a:extLst>
                </a:gridCol>
                <a:gridCol w="1012641">
                  <a:extLst>
                    <a:ext uri="{9D8B030D-6E8A-4147-A177-3AD203B41FA5}">
                      <a16:colId xmlns:a16="http://schemas.microsoft.com/office/drawing/2014/main" val="2337042058"/>
                    </a:ext>
                  </a:extLst>
                </a:gridCol>
              </a:tblGrid>
              <a:tr h="331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Country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% </a:t>
                      </a:r>
                      <a:r>
                        <a:rPr lang="es-MX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of</a:t>
                      </a:r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 </a:t>
                      </a:r>
                      <a:r>
                        <a:rPr lang="es-MX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all</a:t>
                      </a:r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 </a:t>
                      </a:r>
                      <a:r>
                        <a:rPr lang="es-MX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the</a:t>
                      </a:r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 </a:t>
                      </a:r>
                      <a:r>
                        <a:rPr lang="es-MX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patients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57598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VENEZUELA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20.3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302125"/>
                  </a:ext>
                </a:extLst>
              </a:tr>
              <a:tr h="278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COLOMBIA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16.4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615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CENTRAL AMERICA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D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445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HONDURAS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61929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EL SALVADOR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36048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54745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COSTA 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22766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NICARAGUA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17145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BELICE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98141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PANAMA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64558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OTHER COUNTRIES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D1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49.7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348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2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BFB05-6765-4ACD-9049-4CCD899D3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043" y="186067"/>
            <a:ext cx="6979043" cy="6463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s-MX" sz="18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>Foreigners Voluntary HIV Counselling and Testing (VCT) </a:t>
            </a:r>
            <a:br>
              <a:rPr lang="es-MX" sz="18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</a:br>
            <a:r>
              <a:rPr lang="es-MX" sz="1800" b="1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>01/2017-06/2018</a:t>
            </a:r>
            <a:endParaRPr lang="es-MX" sz="1800" b="1" dirty="0">
              <a:solidFill>
                <a:schemeClr val="accent4">
                  <a:lumMod val="75000"/>
                </a:schemeClr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2B6FC3-0264-4735-BC96-1BC4789D2910}"/>
              </a:ext>
            </a:extLst>
          </p:cNvPr>
          <p:cNvSpPr txBox="1"/>
          <p:nvPr/>
        </p:nvSpPr>
        <p:spPr>
          <a:xfrm>
            <a:off x="319777" y="5961759"/>
            <a:ext cx="3383167" cy="815608"/>
          </a:xfrm>
          <a:prstGeom prst="rect">
            <a:avLst/>
          </a:prstGeom>
          <a:solidFill>
            <a:srgbClr val="B0DD7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200" dirty="0">
                <a:solidFill>
                  <a:srgbClr val="000000"/>
                </a:solidFill>
                <a:latin typeface="Arial"/>
              </a:rPr>
              <a:t>The Counselling and Testing Service gathers the largest number of </a:t>
            </a:r>
            <a:r>
              <a:rPr lang="es-MX" sz="1200" dirty="0" err="1">
                <a:solidFill>
                  <a:srgbClr val="000000"/>
                </a:solidFill>
                <a:latin typeface="Arial"/>
              </a:rPr>
              <a:t>foreigners</a:t>
            </a:r>
            <a:r>
              <a:rPr lang="es-MX" sz="1200" dirty="0">
                <a:solidFill>
                  <a:srgbClr val="000000"/>
                </a:solidFill>
                <a:latin typeface="Arial"/>
              </a:rPr>
              <a:t> (</a:t>
            </a:r>
            <a:r>
              <a:rPr lang="es-MX" sz="1200" b="1" dirty="0">
                <a:solidFill>
                  <a:srgbClr val="000000"/>
                </a:solidFill>
                <a:latin typeface="Arial"/>
              </a:rPr>
              <a:t>1,134</a:t>
            </a:r>
            <a:r>
              <a:rPr lang="es-MX" sz="1200" dirty="0">
                <a:solidFill>
                  <a:srgbClr val="000000"/>
                </a:solidFill>
              </a:rPr>
              <a:t> people</a:t>
            </a:r>
            <a:r>
              <a:rPr lang="es-MX" sz="1200" dirty="0">
                <a:solidFill>
                  <a:srgbClr val="000000"/>
                </a:solidFill>
                <a:latin typeface="Arial"/>
              </a:rPr>
              <a:t>) attended at the Condesa Specialised Clinic </a:t>
            </a:r>
            <a:r>
              <a:rPr lang="es-MX" sz="1100" i="1" dirty="0">
                <a:solidFill>
                  <a:srgbClr val="000000"/>
                </a:solidFill>
                <a:latin typeface="Arial"/>
              </a:rPr>
              <a:t>(from January 2017 </a:t>
            </a:r>
            <a:r>
              <a:rPr lang="es-MX" sz="1100" i="1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es-MX" sz="1100" i="1" dirty="0">
                <a:solidFill>
                  <a:srgbClr val="000000"/>
                </a:solidFill>
                <a:latin typeface="Arial"/>
              </a:rPr>
              <a:t> June 2018)</a:t>
            </a:r>
            <a:endParaRPr lang="es-MX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35844-0EE6-47AB-AA3F-C1A35BACA2C2}"/>
              </a:ext>
            </a:extLst>
          </p:cNvPr>
          <p:cNvSpPr txBox="1"/>
          <p:nvPr/>
        </p:nvSpPr>
        <p:spPr>
          <a:xfrm>
            <a:off x="4073483" y="3636097"/>
            <a:ext cx="1404728" cy="144655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HIV Prevalence</a:t>
            </a:r>
            <a:br>
              <a:rPr lang="es-MX" sz="1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MX" sz="2000" b="1" dirty="0">
                <a:solidFill>
                  <a:srgbClr val="FF149B"/>
                </a:solidFill>
                <a:latin typeface="Calibri" panose="020F0502020204030204" pitchFamily="34" charset="0"/>
              </a:rPr>
              <a:t>17.9%</a:t>
            </a:r>
            <a:r>
              <a:rPr lang="es-MX" b="1" dirty="0">
                <a:solidFill>
                  <a:srgbClr val="FF149B"/>
                </a:solidFill>
                <a:latin typeface="Calibri" panose="020F0502020204030204" pitchFamily="34" charset="0"/>
              </a:rPr>
              <a:t/>
            </a:r>
            <a:br>
              <a:rPr lang="es-MX" b="1" dirty="0">
                <a:solidFill>
                  <a:srgbClr val="FF149B"/>
                </a:solidFill>
                <a:latin typeface="Calibri" panose="020F0502020204030204" pitchFamily="34" charset="0"/>
              </a:rPr>
            </a:br>
            <a:r>
              <a:rPr lang="es-MX" sz="1200" dirty="0">
                <a:solidFill>
                  <a:srgbClr val="FF149B"/>
                </a:solidFill>
                <a:latin typeface="Calibri" panose="020F0502020204030204" pitchFamily="34" charset="0"/>
              </a:rPr>
              <a:t>203 HIV positives </a:t>
            </a:r>
            <a:r>
              <a:rPr lang="es-MX" sz="1200" dirty="0" err="1">
                <a:solidFill>
                  <a:srgbClr val="FF149B"/>
                </a:solidFill>
                <a:latin typeface="Calibri" panose="020F0502020204030204" pitchFamily="34" charset="0"/>
              </a:rPr>
              <a:t>from</a:t>
            </a:r>
            <a:r>
              <a:rPr lang="es-MX" sz="1200" dirty="0">
                <a:solidFill>
                  <a:srgbClr val="FF149B"/>
                </a:solidFill>
                <a:latin typeface="Calibri" panose="020F0502020204030204" pitchFamily="34" charset="0"/>
              </a:rPr>
              <a:t> 1,134 foreigners</a:t>
            </a:r>
            <a:endParaRPr lang="es-MX" sz="1200" b="1" dirty="0">
              <a:solidFill>
                <a:srgbClr val="FF149B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CB2E99F9-11D5-44E3-B287-E397BF409D4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9777" y="932197"/>
          <a:ext cx="3626116" cy="4931936"/>
        </p:xfrm>
        <a:graphic>
          <a:graphicData uri="http://schemas.openxmlformats.org/drawingml/2006/table">
            <a:tbl>
              <a:tblPr/>
              <a:tblGrid>
                <a:gridCol w="1473109">
                  <a:extLst>
                    <a:ext uri="{9D8B030D-6E8A-4147-A177-3AD203B41FA5}">
                      <a16:colId xmlns:a16="http://schemas.microsoft.com/office/drawing/2014/main" val="921477227"/>
                    </a:ext>
                  </a:extLst>
                </a:gridCol>
                <a:gridCol w="679897">
                  <a:extLst>
                    <a:ext uri="{9D8B030D-6E8A-4147-A177-3AD203B41FA5}">
                      <a16:colId xmlns:a16="http://schemas.microsoft.com/office/drawing/2014/main" val="1104024781"/>
                    </a:ext>
                  </a:extLst>
                </a:gridCol>
                <a:gridCol w="680570">
                  <a:extLst>
                    <a:ext uri="{9D8B030D-6E8A-4147-A177-3AD203B41FA5}">
                      <a16:colId xmlns:a16="http://schemas.microsoft.com/office/drawing/2014/main" val="3245272700"/>
                    </a:ext>
                  </a:extLst>
                </a:gridCol>
                <a:gridCol w="792540">
                  <a:extLst>
                    <a:ext uri="{9D8B030D-6E8A-4147-A177-3AD203B41FA5}">
                      <a16:colId xmlns:a16="http://schemas.microsoft.com/office/drawing/2014/main" val="4016601485"/>
                    </a:ext>
                  </a:extLst>
                </a:gridCol>
              </a:tblGrid>
              <a:tr h="27195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Country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of</a:t>
                      </a:r>
                      <a:r>
                        <a:rPr lang="es-MX" sz="8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all the </a:t>
                      </a:r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patients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743688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VENEZUELA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17.5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169207"/>
                  </a:ext>
                </a:extLst>
              </a:tr>
              <a:tr h="1699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America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954377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HONDURAS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808550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GUATEMALA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302373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SALVADOR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170420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COSTA RICA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695687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NICARAGUA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050805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PANAMA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14.1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9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America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828835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UNITED</a:t>
                      </a:r>
                      <a:r>
                        <a:rPr lang="es-MX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STATES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198733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CANADA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363161"/>
                  </a:ext>
                </a:extLst>
              </a:tr>
              <a:tr h="1699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America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039570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COLOMBIA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480839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ARGENTINA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653804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BRAZIL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924278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CHILE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555544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PERU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729243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BOLIVIA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914736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ECUADOR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406279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URUGUAY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873988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PARAGUAY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8499" marR="8499" marT="84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</a:t>
                      </a:r>
                    </a:p>
                  </a:txBody>
                  <a:tcPr marL="8499" marR="8499" marT="849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190890"/>
                  </a:ext>
                </a:extLst>
              </a:tr>
              <a:tr h="169974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Caribbean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CUBA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DOMINICAN REPUBLIC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8323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PUERTO RICO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105946"/>
                  </a:ext>
                </a:extLst>
              </a:tr>
              <a:tr h="1699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HAITI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99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835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73.6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75289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0303CE3-8631-44B2-B95C-FBD3AEFFFAC6}"/>
              </a:ext>
            </a:extLst>
          </p:cNvPr>
          <p:cNvSpPr txBox="1"/>
          <p:nvPr/>
        </p:nvSpPr>
        <p:spPr>
          <a:xfrm>
            <a:off x="6317674" y="6569021"/>
            <a:ext cx="28263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r>
              <a:rPr lang="es-MX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Condesa </a:t>
            </a:r>
            <a:r>
              <a:rPr lang="es-MX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Specialized</a:t>
            </a:r>
            <a:r>
              <a:rPr lang="es-MX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Clinics</a:t>
            </a:r>
            <a:r>
              <a:rPr lang="es-MX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Laboratory</a:t>
            </a:r>
            <a:r>
              <a:rPr lang="es-MX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MX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</a:t>
            </a:r>
            <a:endParaRPr lang="es-MX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64E1A30-2525-458D-AE6F-AE2A03FE42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19928" y="805438"/>
          <a:ext cx="2153615" cy="5418396"/>
        </p:xfrm>
        <a:graphic>
          <a:graphicData uri="http://schemas.openxmlformats.org/drawingml/2006/table">
            <a:tbl>
              <a:tblPr/>
              <a:tblGrid>
                <a:gridCol w="1420224">
                  <a:extLst>
                    <a:ext uri="{9D8B030D-6E8A-4147-A177-3AD203B41FA5}">
                      <a16:colId xmlns:a16="http://schemas.microsoft.com/office/drawing/2014/main" val="258084219"/>
                    </a:ext>
                  </a:extLst>
                </a:gridCol>
                <a:gridCol w="733391">
                  <a:extLst>
                    <a:ext uri="{9D8B030D-6E8A-4147-A177-3AD203B41FA5}">
                      <a16:colId xmlns:a16="http://schemas.microsoft.com/office/drawing/2014/main" val="1997545422"/>
                    </a:ext>
                  </a:extLst>
                </a:gridCol>
              </a:tblGrid>
              <a:tr h="1057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4457" marR="4457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Frecuency</a:t>
                      </a:r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36100"/>
                  </a:ext>
                </a:extLst>
              </a:tr>
              <a:tr h="844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r>
                        <a:rPr lang="es-MX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countries</a:t>
                      </a:r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57" marR="4457" marT="4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732712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SPAIN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70044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228075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ITALY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57137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ENGLAND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534849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545763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SWITZERLAND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644513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881673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206510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BELGIUM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01071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AUSTRALIA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360094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CROATIA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979046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DENMARK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349391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9978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HOLLAND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245080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038440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GREECE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622159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NIGERIA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193053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PORTUGAL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08682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GRENADA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640795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RUSIA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105028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BULGARY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87059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164554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AUSTRIA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056723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SLOVENIA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703506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ISRAEL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396092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UKRAINE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367240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CONGO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822502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BANGLADESH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967465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CAMEROON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732073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 KOREA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154639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SCOTLAND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530722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HONG KONG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935710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INDONESIA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285260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712710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ZEALAND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958216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PAKISTAN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735339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MOLDAVIAN REPUBLIC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620382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ROMANIA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15411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TUNISIA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926064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ANGOLA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544205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LIBANO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463040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MACEDONIA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609678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IRAN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629940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VIETNAM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897599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POLONIA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457" marR="4457" marT="4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109609"/>
                  </a:ext>
                </a:extLst>
              </a:tr>
              <a:tr h="105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from all the countries </a:t>
                      </a:r>
                    </a:p>
                  </a:txBody>
                  <a:tcPr marL="4457" marR="4457" marT="44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1,134</a:t>
                      </a:r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57" marR="4457" marT="445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91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1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>
          <a:xfrm>
            <a:off x="911562" y="306355"/>
            <a:ext cx="6589200" cy="6463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s-ES_tradnl" altLang="es-MX" sz="18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>HIV </a:t>
            </a:r>
            <a:r>
              <a:rPr lang="es-ES_tradnl" altLang="es-MX" sz="1800" b="1" dirty="0" err="1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>transmission</a:t>
            </a:r>
            <a:r>
              <a:rPr lang="es-ES_tradnl" altLang="es-MX" sz="18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> </a:t>
            </a:r>
            <a:r>
              <a:rPr lang="es-ES_tradnl" altLang="es-MX" sz="1800" b="1" dirty="0" err="1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>network</a:t>
            </a:r>
            <a:r>
              <a:rPr lang="es-ES_tradnl" altLang="es-MX" sz="1800" b="1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/>
            </a:r>
            <a:br>
              <a:rPr lang="es-ES_tradnl" altLang="es-MX" sz="1800" b="1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</a:br>
            <a:r>
              <a:rPr lang="es-ES_tradnl" altLang="es-MX" sz="1800" b="1" dirty="0" err="1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>Mexico</a:t>
            </a:r>
            <a:r>
              <a:rPr lang="es-ES_tradnl" altLang="es-MX" sz="1800" b="1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> </a:t>
            </a:r>
            <a:r>
              <a:rPr lang="es-ES_tradnl" altLang="es-MX" sz="18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>City </a:t>
            </a:r>
            <a:r>
              <a:rPr lang="es-ES_tradnl" altLang="es-MX" sz="1800" b="1" dirty="0" err="1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>Metropolitan</a:t>
            </a:r>
            <a:r>
              <a:rPr lang="es-ES_tradnl" altLang="es-MX" sz="18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> </a:t>
            </a:r>
            <a:r>
              <a:rPr lang="es-ES_tradnl" altLang="es-MX" sz="1800" b="1" dirty="0" err="1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>Area</a:t>
            </a:r>
            <a:r>
              <a:rPr lang="es-ES_tradnl" altLang="es-MX" sz="18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>, 2016-2018</a:t>
            </a:r>
          </a:p>
        </p:txBody>
      </p:sp>
      <p:pic>
        <p:nvPicPr>
          <p:cNvPr id="27650" name="Imagen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2" y="1322785"/>
            <a:ext cx="8754665" cy="415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4"/>
          <p:cNvSpPr txBox="1">
            <a:spLocks noChangeArrowheads="1"/>
          </p:cNvSpPr>
          <p:nvPr/>
        </p:nvSpPr>
        <p:spPr bwMode="auto">
          <a:xfrm>
            <a:off x="3059906" y="4982766"/>
            <a:ext cx="603051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s-ES_tradnl" altLang="es-MX" sz="900">
                <a:ea typeface="Verdana" panose="020B0604030504040204" pitchFamily="34" charset="0"/>
                <a:cs typeface="Arial" panose="020B0604020202020204" pitchFamily="34" charset="0"/>
              </a:rPr>
              <a:t>Se encontraron asociaciones con al menos una otra secuencia para 963/2,447 (39%) secuencias, formando 99 clusters con tamaño desde 2 a 20 individuos. </a:t>
            </a:r>
          </a:p>
          <a:p>
            <a:pPr>
              <a:spcBef>
                <a:spcPct val="0"/>
              </a:spcBef>
            </a:pPr>
            <a:r>
              <a:rPr lang="es-ES_tradnl" altLang="es-MX" sz="900">
                <a:ea typeface="Verdana" panose="020B0604030504040204" pitchFamily="34" charset="0"/>
                <a:cs typeface="Arial" panose="020B0604020202020204" pitchFamily="34" charset="0"/>
              </a:rPr>
              <a:t>Los individuos dentro de clusters fueron más jóvenes (aOR=0.96, p&lt;0.0001), incluyeron una mayor proporción de hombres (aOR=2.3, p=0.001) y una menor proporción de personas que residían fuera de la Zona Metropolitana de la CDMX (aOR=0.11, p=0.003). </a:t>
            </a:r>
          </a:p>
          <a:p>
            <a:pPr>
              <a:spcBef>
                <a:spcPct val="0"/>
              </a:spcBef>
            </a:pPr>
            <a:r>
              <a:rPr lang="es-ES_tradnl" altLang="es-MX" sz="900">
                <a:ea typeface="Verdana" panose="020B0604030504040204" pitchFamily="34" charset="0"/>
                <a:cs typeface="Arial" panose="020B0604020202020204" pitchFamily="34" charset="0"/>
              </a:rPr>
              <a:t>Entre los individuos dentro de clusters, 175/963 (18%) compartían mutaciones de resistencia a frecuencia </a:t>
            </a:r>
            <a:r>
              <a:rPr lang="es-ES_tradnl" altLang="es-MX" sz="900" u="sng">
                <a:ea typeface="Verdana" panose="020B0604030504040204" pitchFamily="34" charset="0"/>
                <a:cs typeface="Arial" panose="020B0604020202020204" pitchFamily="34" charset="0"/>
              </a:rPr>
              <a:t>&gt;</a:t>
            </a:r>
            <a:r>
              <a:rPr lang="es-ES_tradnl" altLang="es-MX" sz="900">
                <a:ea typeface="Verdana" panose="020B0604030504040204" pitchFamily="34" charset="0"/>
                <a:cs typeface="Arial" panose="020B0604020202020204" pitchFamily="34" charset="0"/>
              </a:rPr>
              <a:t>2% en 66 clusters (considerando solo mutaciones en frecuencia de 2-20%, en 25 clusters).</a:t>
            </a:r>
          </a:p>
        </p:txBody>
      </p:sp>
      <p:sp>
        <p:nvSpPr>
          <p:cNvPr id="5" name="9 CuadroTexto"/>
          <p:cNvSpPr txBox="1"/>
          <p:nvPr/>
        </p:nvSpPr>
        <p:spPr>
          <a:xfrm>
            <a:off x="238073" y="6577290"/>
            <a:ext cx="81253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800" i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ea typeface="+mn-ea"/>
              </a:rPr>
              <a:t>Avila-Rios, S, et al</a:t>
            </a:r>
            <a:endParaRPr lang="es-MX" sz="1100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07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>
          <a:xfrm>
            <a:off x="753275" y="418004"/>
            <a:ext cx="7129463" cy="546497"/>
          </a:xfrm>
        </p:spPr>
        <p:txBody>
          <a:bodyPr>
            <a:noAutofit/>
          </a:bodyPr>
          <a:lstStyle/>
          <a:p>
            <a:r>
              <a:rPr lang="es-ES_tradnl" altLang="es-MX" sz="1800" b="1" dirty="0">
                <a:solidFill>
                  <a:srgbClr val="728653">
                    <a:lumMod val="75000"/>
                  </a:srgbClr>
                </a:solidFill>
                <a:latin typeface="Rockwell" panose="02060603020205020403" pitchFamily="18" charset="0"/>
              </a:rPr>
              <a:t>HIV </a:t>
            </a:r>
            <a:r>
              <a:rPr lang="es-ES_tradnl" altLang="es-MX" sz="1800" b="1" dirty="0" err="1">
                <a:solidFill>
                  <a:srgbClr val="728653">
                    <a:lumMod val="75000"/>
                  </a:srgbClr>
                </a:solidFill>
                <a:latin typeface="Rockwell" panose="02060603020205020403" pitchFamily="18" charset="0"/>
              </a:rPr>
              <a:t>transmission</a:t>
            </a:r>
            <a:r>
              <a:rPr lang="es-ES_tradnl" altLang="es-MX" sz="1800" b="1" dirty="0">
                <a:solidFill>
                  <a:srgbClr val="728653">
                    <a:lumMod val="75000"/>
                  </a:srgbClr>
                </a:solidFill>
                <a:latin typeface="Rockwell" panose="02060603020205020403" pitchFamily="18" charset="0"/>
              </a:rPr>
              <a:t> </a:t>
            </a:r>
            <a:r>
              <a:rPr lang="es-ES_tradnl" altLang="es-MX" sz="1800" b="1" dirty="0" err="1" smtClean="0">
                <a:solidFill>
                  <a:srgbClr val="728653">
                    <a:lumMod val="75000"/>
                  </a:srgbClr>
                </a:solidFill>
                <a:latin typeface="Rockwell" panose="02060603020205020403" pitchFamily="18" charset="0"/>
              </a:rPr>
              <a:t>network</a:t>
            </a:r>
            <a:r>
              <a:rPr lang="es-ES_tradnl" altLang="es-MX" sz="1800" b="1" dirty="0" smtClean="0">
                <a:solidFill>
                  <a:srgbClr val="728653">
                    <a:lumMod val="75000"/>
                  </a:srgbClr>
                </a:solidFill>
                <a:latin typeface="Rockwell" panose="02060603020205020403" pitchFamily="18" charset="0"/>
              </a:rPr>
              <a:t/>
            </a:r>
            <a:br>
              <a:rPr lang="es-ES_tradnl" altLang="es-MX" sz="1800" b="1" dirty="0" smtClean="0">
                <a:solidFill>
                  <a:srgbClr val="728653">
                    <a:lumMod val="75000"/>
                  </a:srgbClr>
                </a:solidFill>
                <a:latin typeface="Rockwell" panose="02060603020205020403" pitchFamily="18" charset="0"/>
              </a:rPr>
            </a:br>
            <a:r>
              <a:rPr lang="es-ES_tradnl" altLang="es-MX" sz="1800" b="1" dirty="0" err="1" smtClean="0">
                <a:solidFill>
                  <a:srgbClr val="728653">
                    <a:lumMod val="75000"/>
                  </a:srgbClr>
                </a:solidFill>
                <a:latin typeface="Rockwell" panose="02060603020205020403" pitchFamily="18" charset="0"/>
              </a:rPr>
              <a:t>Mexico</a:t>
            </a:r>
            <a:r>
              <a:rPr lang="es-ES_tradnl" altLang="es-MX" sz="1800" b="1" dirty="0" smtClean="0">
                <a:solidFill>
                  <a:srgbClr val="728653">
                    <a:lumMod val="75000"/>
                  </a:srgbClr>
                </a:solidFill>
                <a:latin typeface="Rockwell" panose="02060603020205020403" pitchFamily="18" charset="0"/>
              </a:rPr>
              <a:t> </a:t>
            </a:r>
            <a:r>
              <a:rPr lang="es-ES_tradnl" altLang="es-MX" sz="1800" b="1" dirty="0">
                <a:solidFill>
                  <a:srgbClr val="728653">
                    <a:lumMod val="75000"/>
                  </a:srgbClr>
                </a:solidFill>
                <a:latin typeface="Rockwell" panose="02060603020205020403" pitchFamily="18" charset="0"/>
              </a:rPr>
              <a:t>City </a:t>
            </a:r>
            <a:r>
              <a:rPr lang="es-ES_tradnl" altLang="es-MX" sz="1800" b="1" dirty="0" err="1">
                <a:solidFill>
                  <a:srgbClr val="728653">
                    <a:lumMod val="75000"/>
                  </a:srgbClr>
                </a:solidFill>
                <a:latin typeface="Rockwell" panose="02060603020205020403" pitchFamily="18" charset="0"/>
              </a:rPr>
              <a:t>Metropolitan</a:t>
            </a:r>
            <a:r>
              <a:rPr lang="es-ES_tradnl" altLang="es-MX" sz="1800" b="1" dirty="0">
                <a:solidFill>
                  <a:srgbClr val="728653">
                    <a:lumMod val="75000"/>
                  </a:srgbClr>
                </a:solidFill>
                <a:latin typeface="Rockwell" panose="02060603020205020403" pitchFamily="18" charset="0"/>
              </a:rPr>
              <a:t> </a:t>
            </a:r>
            <a:r>
              <a:rPr lang="es-ES_tradnl" altLang="es-MX" sz="1800" b="1" dirty="0" err="1">
                <a:solidFill>
                  <a:srgbClr val="728653">
                    <a:lumMod val="75000"/>
                  </a:srgbClr>
                </a:solidFill>
                <a:latin typeface="Rockwell" panose="02060603020205020403" pitchFamily="18" charset="0"/>
              </a:rPr>
              <a:t>Area</a:t>
            </a:r>
            <a:r>
              <a:rPr lang="es-ES_tradnl" altLang="es-MX" sz="1800" b="1" dirty="0">
                <a:solidFill>
                  <a:srgbClr val="728653">
                    <a:lumMod val="75000"/>
                  </a:srgbClr>
                </a:solidFill>
                <a:latin typeface="Rockwell" panose="02060603020205020403" pitchFamily="18" charset="0"/>
              </a:rPr>
              <a:t>, 2016</a:t>
            </a:r>
            <a:r>
              <a:rPr lang="es-ES_tradnl" altLang="es-MX" sz="1800" b="1" dirty="0" smtClean="0">
                <a:solidFill>
                  <a:srgbClr val="728653">
                    <a:lumMod val="75000"/>
                  </a:srgbClr>
                </a:solidFill>
                <a:latin typeface="Rockwell" panose="02060603020205020403" pitchFamily="18" charset="0"/>
              </a:rPr>
              <a:t>-2018</a:t>
            </a:r>
            <a:endParaRPr lang="es-ES_tradnl" altLang="es-MX" sz="1400" dirty="0">
              <a:ea typeface="ＭＳ Ｐゴシック" panose="020B0600070205080204" pitchFamily="34" charset="-128"/>
            </a:endParaRPr>
          </a:p>
        </p:txBody>
      </p:sp>
      <p:pic>
        <p:nvPicPr>
          <p:cNvPr id="3174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"/>
          <a:stretch>
            <a:fillRect/>
          </a:stretch>
        </p:blipFill>
        <p:spPr bwMode="auto">
          <a:xfrm>
            <a:off x="4518422" y="1808560"/>
            <a:ext cx="457557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/>
          <a:stretch>
            <a:fillRect/>
          </a:stretch>
        </p:blipFill>
        <p:spPr bwMode="auto">
          <a:xfrm>
            <a:off x="144067" y="1808560"/>
            <a:ext cx="424934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Agrupar 34"/>
          <p:cNvGrpSpPr>
            <a:grpSpLocks/>
          </p:cNvGrpSpPr>
          <p:nvPr/>
        </p:nvGrpSpPr>
        <p:grpSpPr bwMode="auto">
          <a:xfrm>
            <a:off x="4733926" y="2025253"/>
            <a:ext cx="4261247" cy="3147274"/>
            <a:chOff x="6312024" y="1556792"/>
            <a:chExt cx="5682182" cy="4196195"/>
          </a:xfrm>
        </p:grpSpPr>
        <p:sp>
          <p:nvSpPr>
            <p:cNvPr id="31749" name="CuadroTexto 4"/>
            <p:cNvSpPr txBox="1">
              <a:spLocks noChangeArrowheads="1"/>
            </p:cNvSpPr>
            <p:nvPr/>
          </p:nvSpPr>
          <p:spPr bwMode="auto">
            <a:xfrm>
              <a:off x="8534864" y="5445224"/>
              <a:ext cx="1080120" cy="30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MX" sz="900"/>
                <a:t>Iztapalapa</a:t>
              </a:r>
            </a:p>
          </p:txBody>
        </p:sp>
        <p:sp>
          <p:nvSpPr>
            <p:cNvPr id="31750" name="CuadroTexto 5"/>
            <p:cNvSpPr txBox="1">
              <a:spLocks noChangeArrowheads="1"/>
            </p:cNvSpPr>
            <p:nvPr/>
          </p:nvSpPr>
          <p:spPr bwMode="auto">
            <a:xfrm>
              <a:off x="6312024" y="3806602"/>
              <a:ext cx="1080120" cy="49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MX" sz="900"/>
                <a:t>Cuauhtémoc</a:t>
              </a:r>
            </a:p>
          </p:txBody>
        </p:sp>
        <p:sp>
          <p:nvSpPr>
            <p:cNvPr id="31751" name="CuadroTexto 6"/>
            <p:cNvSpPr txBox="1">
              <a:spLocks noChangeArrowheads="1"/>
            </p:cNvSpPr>
            <p:nvPr/>
          </p:nvSpPr>
          <p:spPr bwMode="auto">
            <a:xfrm>
              <a:off x="6457032" y="1556792"/>
              <a:ext cx="1512168" cy="49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MX" sz="900"/>
                <a:t>Gustavo A. Madero</a:t>
              </a:r>
            </a:p>
          </p:txBody>
        </p:sp>
        <p:sp>
          <p:nvSpPr>
            <p:cNvPr id="31752" name="CuadroTexto 7"/>
            <p:cNvSpPr txBox="1">
              <a:spLocks noChangeArrowheads="1"/>
            </p:cNvSpPr>
            <p:nvPr/>
          </p:nvSpPr>
          <p:spPr bwMode="auto">
            <a:xfrm>
              <a:off x="6368876" y="4521030"/>
              <a:ext cx="1295636" cy="49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MX" sz="900"/>
                <a:t>Álvaro Obregón</a:t>
              </a:r>
            </a:p>
          </p:txBody>
        </p:sp>
        <p:sp>
          <p:nvSpPr>
            <p:cNvPr id="31753" name="CuadroTexto 8"/>
            <p:cNvSpPr txBox="1">
              <a:spLocks noChangeArrowheads="1"/>
            </p:cNvSpPr>
            <p:nvPr/>
          </p:nvSpPr>
          <p:spPr bwMode="auto">
            <a:xfrm>
              <a:off x="6565298" y="5011722"/>
              <a:ext cx="1295636" cy="307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MX" sz="900"/>
                <a:t>Benito Juárez</a:t>
              </a:r>
            </a:p>
          </p:txBody>
        </p:sp>
        <p:sp>
          <p:nvSpPr>
            <p:cNvPr id="31754" name="CuadroTexto 9"/>
            <p:cNvSpPr txBox="1">
              <a:spLocks noChangeArrowheads="1"/>
            </p:cNvSpPr>
            <p:nvPr/>
          </p:nvSpPr>
          <p:spPr bwMode="auto">
            <a:xfrm>
              <a:off x="10560496" y="2060848"/>
              <a:ext cx="1295636" cy="307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MX" sz="900"/>
                <a:t>Iztacalco</a:t>
              </a:r>
            </a:p>
          </p:txBody>
        </p:sp>
        <p:sp>
          <p:nvSpPr>
            <p:cNvPr id="31755" name="CuadroTexto 10"/>
            <p:cNvSpPr txBox="1">
              <a:spLocks noChangeArrowheads="1"/>
            </p:cNvSpPr>
            <p:nvPr/>
          </p:nvSpPr>
          <p:spPr bwMode="auto">
            <a:xfrm>
              <a:off x="9402934" y="1639233"/>
              <a:ext cx="1295636" cy="307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MX" sz="900"/>
                <a:t>Ecatepec</a:t>
              </a:r>
            </a:p>
          </p:txBody>
        </p:sp>
        <p:sp>
          <p:nvSpPr>
            <p:cNvPr id="31756" name="CuadroTexto 11"/>
            <p:cNvSpPr txBox="1">
              <a:spLocks noChangeArrowheads="1"/>
            </p:cNvSpPr>
            <p:nvPr/>
          </p:nvSpPr>
          <p:spPr bwMode="auto">
            <a:xfrm>
              <a:off x="10698570" y="4244032"/>
              <a:ext cx="1295636" cy="307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MX" sz="900"/>
                <a:t>Nezahualcóyotl</a:t>
              </a:r>
            </a:p>
          </p:txBody>
        </p:sp>
        <p:cxnSp>
          <p:nvCxnSpPr>
            <p:cNvPr id="3" name="Conector recto 2"/>
            <p:cNvCxnSpPr>
              <a:stCxn id="31751" idx="2"/>
            </p:cNvCxnSpPr>
            <p:nvPr/>
          </p:nvCxnSpPr>
          <p:spPr>
            <a:xfrm>
              <a:off x="7213116" y="2049215"/>
              <a:ext cx="1321611" cy="14617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 flipV="1">
              <a:off x="7313829" y="3806188"/>
              <a:ext cx="1158981" cy="1508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 flipV="1">
              <a:off x="7545625" y="4083989"/>
              <a:ext cx="638233" cy="5762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 flipV="1">
              <a:off x="7607542" y="4014142"/>
              <a:ext cx="865267" cy="11683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 flipH="1" flipV="1">
              <a:off x="8796689" y="4149074"/>
              <a:ext cx="149239" cy="13207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 flipV="1">
              <a:off x="8895123" y="1915552"/>
              <a:ext cx="828751" cy="14096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/>
            <p:cNvCxnSpPr>
              <a:endCxn id="31754" idx="1"/>
            </p:cNvCxnSpPr>
            <p:nvPr/>
          </p:nvCxnSpPr>
          <p:spPr>
            <a:xfrm flipV="1">
              <a:off x="8701430" y="2214729"/>
              <a:ext cx="1859066" cy="17311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>
              <a:off x="9036423" y="3896672"/>
              <a:ext cx="1694018" cy="4857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ítulo 1"/>
          <p:cNvSpPr txBox="1">
            <a:spLocks/>
          </p:cNvSpPr>
          <p:nvPr/>
        </p:nvSpPr>
        <p:spPr>
          <a:xfrm>
            <a:off x="477453" y="5680214"/>
            <a:ext cx="7129463" cy="5464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altLang="es-MX" sz="1800" dirty="0" err="1" smtClean="0">
                <a:ea typeface="ＭＳ Ｐゴシック" panose="020B0600070205080204" pitchFamily="34" charset="-128"/>
              </a:rPr>
              <a:t>Eight</a:t>
            </a:r>
            <a:r>
              <a:rPr lang="es-ES_tradnl" altLang="es-MX" sz="1800" dirty="0" smtClean="0">
                <a:ea typeface="ＭＳ Ｐゴシック" panose="020B0600070205080204" pitchFamily="34" charset="-128"/>
              </a:rPr>
              <a:t> </a:t>
            </a:r>
            <a:r>
              <a:rPr lang="es-ES_tradnl" altLang="es-MX" sz="1800" dirty="0" err="1" smtClean="0">
                <a:ea typeface="ＭＳ Ｐゴシック" panose="020B0600070205080204" pitchFamily="34" charset="-128"/>
              </a:rPr>
              <a:t>municipalities</a:t>
            </a:r>
            <a:r>
              <a:rPr lang="es-ES_tradnl" altLang="es-MX" sz="1800" dirty="0" smtClean="0">
                <a:ea typeface="ＭＳ Ｐゴシック" panose="020B0600070205080204" pitchFamily="34" charset="-128"/>
              </a:rPr>
              <a:t> </a:t>
            </a:r>
            <a:r>
              <a:rPr lang="es-ES_tradnl" altLang="es-MX" sz="1800" dirty="0" err="1" smtClean="0">
                <a:ea typeface="ＭＳ Ｐゴシック" panose="020B0600070205080204" pitchFamily="34" charset="-128"/>
              </a:rPr>
              <a:t>concentrate</a:t>
            </a:r>
            <a:r>
              <a:rPr lang="es-ES_tradnl" altLang="es-MX" sz="1800" dirty="0" smtClean="0">
                <a:ea typeface="ＭＳ Ｐゴシック" panose="020B0600070205080204" pitchFamily="34" charset="-128"/>
              </a:rPr>
              <a:t> 65% of </a:t>
            </a:r>
            <a:r>
              <a:rPr lang="es-ES_tradnl" altLang="es-MX" sz="1800" dirty="0" err="1" smtClean="0">
                <a:ea typeface="ＭＳ Ｐゴシック" panose="020B0600070205080204" pitchFamily="34" charset="-128"/>
              </a:rPr>
              <a:t>all</a:t>
            </a:r>
            <a:r>
              <a:rPr lang="es-ES_tradnl" altLang="es-MX" sz="1800" dirty="0" smtClean="0">
                <a:ea typeface="ＭＳ Ｐゴシック" panose="020B0600070205080204" pitchFamily="34" charset="-128"/>
              </a:rPr>
              <a:t> </a:t>
            </a:r>
            <a:r>
              <a:rPr lang="es-ES_tradnl" altLang="es-MX" sz="1800" dirty="0" err="1" smtClean="0">
                <a:ea typeface="ＭＳ Ｐゴシック" panose="020B0600070205080204" pitchFamily="34" charset="-128"/>
              </a:rPr>
              <a:t>the</a:t>
            </a:r>
            <a:r>
              <a:rPr lang="es-ES_tradnl" altLang="es-MX" sz="1800" dirty="0" smtClean="0">
                <a:ea typeface="ＭＳ Ｐゴシック" panose="020B0600070205080204" pitchFamily="34" charset="-128"/>
              </a:rPr>
              <a:t> </a:t>
            </a:r>
            <a:r>
              <a:rPr lang="es-ES_tradnl" altLang="es-MX" sz="1800" dirty="0" err="1" smtClean="0">
                <a:ea typeface="ＭＳ Ｐゴシック" panose="020B0600070205080204" pitchFamily="34" charset="-128"/>
              </a:rPr>
              <a:t>people</a:t>
            </a:r>
            <a:r>
              <a:rPr lang="es-ES_tradnl" altLang="es-MX" sz="1800" dirty="0" smtClean="0">
                <a:ea typeface="ＭＳ Ｐゴシック" panose="020B0600070205080204" pitchFamily="34" charset="-128"/>
              </a:rPr>
              <a:t> </a:t>
            </a:r>
            <a:r>
              <a:rPr lang="es-ES_tradnl" altLang="es-MX" sz="1800" dirty="0" err="1" smtClean="0">
                <a:ea typeface="ＭＳ Ｐゴシック" panose="020B0600070205080204" pitchFamily="34" charset="-128"/>
              </a:rPr>
              <a:t>sharing</a:t>
            </a:r>
            <a:r>
              <a:rPr lang="es-ES_tradnl" altLang="es-MX" sz="1800" dirty="0" smtClean="0">
                <a:ea typeface="ＭＳ Ｐゴシック" panose="020B0600070205080204" pitchFamily="34" charset="-128"/>
              </a:rPr>
              <a:t> </a:t>
            </a:r>
            <a:r>
              <a:rPr lang="es-ES_tradnl" altLang="es-MX" sz="1800" dirty="0" err="1" smtClean="0">
                <a:ea typeface="ＭＳ Ｐゴシック" panose="020B0600070205080204" pitchFamily="34" charset="-128"/>
              </a:rPr>
              <a:t>drug</a:t>
            </a:r>
            <a:r>
              <a:rPr lang="es-ES_tradnl" altLang="es-MX" sz="1800" dirty="0" smtClean="0">
                <a:ea typeface="ＭＳ Ｐゴシック" panose="020B0600070205080204" pitchFamily="34" charset="-128"/>
              </a:rPr>
              <a:t>-resistan </a:t>
            </a:r>
            <a:r>
              <a:rPr lang="es-ES_tradnl" altLang="es-MX" sz="1800" dirty="0" err="1" smtClean="0">
                <a:ea typeface="ＭＳ Ｐゴシック" panose="020B0600070205080204" pitchFamily="34" charset="-128"/>
              </a:rPr>
              <a:t>mutations</a:t>
            </a:r>
            <a:r>
              <a:rPr lang="es-ES_tradnl" altLang="es-MX" sz="1800" dirty="0" smtClean="0">
                <a:ea typeface="ＭＳ Ｐゴシック" panose="020B0600070205080204" pitchFamily="34" charset="-128"/>
              </a:rPr>
              <a:t> 8DRM)</a:t>
            </a:r>
            <a:endParaRPr lang="es-ES_tradnl" altLang="es-MX" sz="1800" dirty="0">
              <a:ea typeface="ＭＳ Ｐゴシック" panose="020B0600070205080204" pitchFamily="34" charset="-128"/>
            </a:endParaRPr>
          </a:p>
        </p:txBody>
      </p:sp>
      <p:sp>
        <p:nvSpPr>
          <p:cNvPr id="23" name="9 CuadroTexto"/>
          <p:cNvSpPr txBox="1"/>
          <p:nvPr/>
        </p:nvSpPr>
        <p:spPr>
          <a:xfrm>
            <a:off x="238073" y="6544038"/>
            <a:ext cx="81253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>
              <a:defRPr sz="800" i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MS PGothic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  <a:ea typeface="+mn-ea"/>
              </a:rPr>
              <a:t>Avila-Rios, S, et al</a:t>
            </a:r>
            <a:endParaRPr lang="es-MX" sz="1100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87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CF386C4-CFCF-418D-ABF7-52A168041C62}"/>
              </a:ext>
            </a:extLst>
          </p:cNvPr>
          <p:cNvGraphicFramePr/>
          <p:nvPr>
            <p:extLst/>
          </p:nvPr>
        </p:nvGraphicFramePr>
        <p:xfrm>
          <a:off x="245603" y="1166010"/>
          <a:ext cx="8652794" cy="5011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59116842-09E8-4667-BDEC-9F744BF04798}"/>
              </a:ext>
            </a:extLst>
          </p:cNvPr>
          <p:cNvSpPr txBox="1"/>
          <p:nvPr/>
        </p:nvSpPr>
        <p:spPr>
          <a:xfrm>
            <a:off x="724009" y="100076"/>
            <a:ext cx="69216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>
                    <a:lumMod val="75000"/>
                  </a:schemeClr>
                </a:solidFill>
                <a:latin typeface="Rockwell" panose="02060603020205020403" pitchFamily="18" charset="0"/>
              </a:defRPr>
            </a:lvl1pPr>
          </a:lstStyle>
          <a:p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Total de registros en ImPREP México</a:t>
            </a:r>
          </a:p>
          <a:p>
            <a:r>
              <a:rPr lang="es-MX" sz="1400" b="0" dirty="0">
                <a:solidFill>
                  <a:schemeClr val="accent4">
                    <a:lumMod val="75000"/>
                  </a:schemeClr>
                </a:solidFill>
              </a:rPr>
              <a:t>Unidades: Clínica Especializada Condesa, SETAC Vallarta, México Vivo, INSPIRA, Clínica Condesa Iztapalapa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9342197-2FB8-4005-B9DD-71CE5BE083ED}"/>
              </a:ext>
            </a:extLst>
          </p:cNvPr>
          <p:cNvSpPr/>
          <p:nvPr/>
        </p:nvSpPr>
        <p:spPr>
          <a:xfrm>
            <a:off x="-69144" y="5707125"/>
            <a:ext cx="1151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dirty="0"/>
              <a:t>Total </a:t>
            </a:r>
          </a:p>
          <a:p>
            <a:pPr algn="r"/>
            <a:r>
              <a:rPr lang="es-MX" sz="1200" b="1" dirty="0"/>
              <a:t>acumulado: </a:t>
            </a:r>
            <a:endParaRPr lang="es-MX" sz="1200" b="1" dirty="0">
              <a:solidFill>
                <a:schemeClr val="accent2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6949216-649B-4778-B0A1-DD829855AB5B}"/>
              </a:ext>
            </a:extLst>
          </p:cNvPr>
          <p:cNvSpPr/>
          <p:nvPr/>
        </p:nvSpPr>
        <p:spPr>
          <a:xfrm>
            <a:off x="1210656" y="5918277"/>
            <a:ext cx="636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804</a:t>
            </a:r>
            <a:r>
              <a:rPr lang="es-MX" b="1" dirty="0"/>
              <a:t>	                 </a:t>
            </a:r>
            <a:r>
              <a:rPr lang="es-MX" b="1" dirty="0">
                <a:solidFill>
                  <a:schemeClr val="accent1"/>
                </a:solidFill>
              </a:rPr>
              <a:t>607</a:t>
            </a:r>
            <a:r>
              <a:rPr lang="es-MX" b="1" dirty="0"/>
              <a:t>                                                           </a:t>
            </a:r>
            <a:r>
              <a:rPr lang="es-MX" b="1" dirty="0">
                <a:solidFill>
                  <a:schemeClr val="accent2"/>
                </a:solidFill>
              </a:rPr>
              <a:t>133</a:t>
            </a:r>
            <a:endParaRPr lang="es-MX" dirty="0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B9BDB58F-972C-4F16-96E3-BE15C11EF17F}"/>
              </a:ext>
            </a:extLst>
          </p:cNvPr>
          <p:cNvCxnSpPr>
            <a:cxnSpLocks/>
          </p:cNvCxnSpPr>
          <p:nvPr/>
        </p:nvCxnSpPr>
        <p:spPr>
          <a:xfrm flipV="1">
            <a:off x="893638" y="1904343"/>
            <a:ext cx="7495036" cy="246256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D939035D-82B2-4E20-976E-36D5FEFD38A0}"/>
              </a:ext>
            </a:extLst>
          </p:cNvPr>
          <p:cNvSpPr txBox="1"/>
          <p:nvPr/>
        </p:nvSpPr>
        <p:spPr>
          <a:xfrm>
            <a:off x="4707798" y="2595587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accent1"/>
                </a:solidFill>
              </a:rPr>
              <a:t>10.0%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7A246FB-4D42-414A-B59E-86B8E1C65BA5}"/>
              </a:ext>
            </a:extLst>
          </p:cNvPr>
          <p:cNvSpPr txBox="1"/>
          <p:nvPr/>
        </p:nvSpPr>
        <p:spPr>
          <a:xfrm>
            <a:off x="3487264" y="290071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accent1"/>
                </a:solidFill>
              </a:rPr>
              <a:t>32.0%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E90B9C-CDCF-4D12-9CD9-C2CD8101436C}"/>
              </a:ext>
            </a:extLst>
          </p:cNvPr>
          <p:cNvSpPr txBox="1"/>
          <p:nvPr/>
        </p:nvSpPr>
        <p:spPr>
          <a:xfrm>
            <a:off x="2338725" y="342900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accent1"/>
                </a:solidFill>
              </a:rPr>
              <a:t>50.3%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48C2FF-C9DB-4565-B0B1-AE26D1FFB1E0}"/>
              </a:ext>
            </a:extLst>
          </p:cNvPr>
          <p:cNvSpPr txBox="1"/>
          <p:nvPr/>
        </p:nvSpPr>
        <p:spPr>
          <a:xfrm>
            <a:off x="1292466" y="3771618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accent1"/>
                </a:solidFill>
              </a:rPr>
              <a:t>8.4%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EA214EB-B337-4ED4-B098-E9B0C7A0D4D2}"/>
              </a:ext>
            </a:extLst>
          </p:cNvPr>
          <p:cNvSpPr txBox="1"/>
          <p:nvPr/>
        </p:nvSpPr>
        <p:spPr>
          <a:xfrm>
            <a:off x="5794512" y="2200563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accent1"/>
                </a:solidFill>
              </a:rPr>
              <a:t>10.6%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B6E76A1-3ABC-4EDD-B858-F81C35141457}"/>
              </a:ext>
            </a:extLst>
          </p:cNvPr>
          <p:cNvSpPr txBox="1"/>
          <p:nvPr/>
        </p:nvSpPr>
        <p:spPr>
          <a:xfrm>
            <a:off x="94492" y="6384944"/>
            <a:ext cx="343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i="1">
                <a:solidFill>
                  <a:prstClr val="white">
                    <a:lumMod val="50000"/>
                  </a:prstClr>
                </a:solidFill>
                <a:latin typeface="Rockwell" panose="02060603020205020403" pitchFamily="18" charset="0"/>
                <a:ea typeface="MS PGothic" pitchFamily="34" charset="-128"/>
              </a:defRPr>
            </a:lvl1pPr>
          </a:lstStyle>
          <a:p>
            <a:r>
              <a:rPr lang="es-MX" dirty="0"/>
              <a:t>Datos de </a:t>
            </a:r>
            <a:r>
              <a:rPr lang="es-MX" dirty="0" err="1"/>
              <a:t>ImPReP</a:t>
            </a:r>
            <a:r>
              <a:rPr lang="es-MX" dirty="0"/>
              <a:t> México al 30 Noviembre del 2018</a:t>
            </a:r>
          </a:p>
          <a:p>
            <a:r>
              <a:rPr lang="es-MX" dirty="0"/>
              <a:t>Sistemas de Información de la Clínica Especializada Condesa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F3DADB2-28B4-4E3E-AE2D-A9007477AD4C}"/>
              </a:ext>
            </a:extLst>
          </p:cNvPr>
          <p:cNvSpPr txBox="1"/>
          <p:nvPr/>
        </p:nvSpPr>
        <p:spPr>
          <a:xfrm>
            <a:off x="6972502" y="185674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accent1"/>
                </a:solidFill>
              </a:rPr>
              <a:t>21.1%</a:t>
            </a:r>
          </a:p>
        </p:txBody>
      </p:sp>
    </p:spTree>
    <p:extLst>
      <p:ext uri="{BB962C8B-B14F-4D97-AF65-F5344CB8AC3E}">
        <p14:creationId xmlns:p14="http://schemas.microsoft.com/office/powerpoint/2010/main" val="92932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7" y="1893430"/>
            <a:ext cx="3356626" cy="236051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826829" y="5105062"/>
            <a:ext cx="5649367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www.condesadf.mx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79847" y="1427626"/>
            <a:ext cx="2642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x-none" sz="1400" b="1" dirty="0">
                <a:latin typeface="Cambria" panose="02040503050406030204" pitchFamily="18" charset="0"/>
              </a:rPr>
              <a:t>Clínica Especializada Condesa</a:t>
            </a:r>
            <a:endParaRPr lang="es-MX" sz="1400" b="1" dirty="0">
              <a:latin typeface="Cambria" panose="020405030504060302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38416" y="1369660"/>
            <a:ext cx="359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1050"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x-none" sz="1400" dirty="0">
                <a:solidFill>
                  <a:schemeClr val="tx1"/>
                </a:solidFill>
                <a:latin typeface="Cambria" panose="02040503050406030204" pitchFamily="18" charset="0"/>
              </a:rPr>
              <a:t>Clínica Especializada Condesa Iztapalapa </a:t>
            </a:r>
            <a:br>
              <a:rPr lang="x-none" sz="14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x-none" sz="1400" b="0" dirty="0">
                <a:solidFill>
                  <a:schemeClr val="tx1"/>
                </a:solidFill>
                <a:latin typeface="Cambria" panose="02040503050406030204" pitchFamily="18" charset="0"/>
              </a:rPr>
              <a:t>“Dr. Jaime Sepúlveda Amor”</a:t>
            </a:r>
            <a:endParaRPr lang="es-MX" sz="14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21" y="1892880"/>
            <a:ext cx="3356626" cy="23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974041"/>
          <a:ext cx="8574156" cy="5288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180236" y="6262825"/>
            <a:ext cx="7776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MX" sz="800" i="1" dirty="0">
                <a:solidFill>
                  <a:prstClr val="white">
                    <a:lumMod val="50000"/>
                  </a:prstClr>
                </a:solidFill>
                <a:latin typeface="Rockwell" panose="02060603020205020403" pitchFamily="18" charset="0"/>
                <a:ea typeface="MS PGothic" pitchFamily="34" charset="-128"/>
              </a:rPr>
              <a:t>Fuente: Sistemas de Información de la Clínica Especializada Condesa. Sistema </a:t>
            </a:r>
            <a:r>
              <a:rPr lang="es-MX" sz="800" i="1" dirty="0" err="1">
                <a:solidFill>
                  <a:prstClr val="white">
                    <a:lumMod val="50000"/>
                  </a:prstClr>
                </a:solidFill>
                <a:latin typeface="Rockwell" panose="02060603020205020403" pitchFamily="18" charset="0"/>
                <a:ea typeface="MS PGothic" pitchFamily="34" charset="-128"/>
              </a:rPr>
              <a:t>HexaLIS</a:t>
            </a:r>
            <a:endParaRPr lang="es-MX" sz="800" i="1" dirty="0">
              <a:solidFill>
                <a:prstClr val="white">
                  <a:lumMod val="50000"/>
                </a:prstClr>
              </a:solidFill>
              <a:latin typeface="Rockwell" panose="02060603020205020403" pitchFamily="18" charset="0"/>
              <a:ea typeface="MS PGothic" pitchFamily="34" charset="-128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23903" y="102732"/>
            <a:ext cx="6806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Cambria" panose="02040503050406030204" pitchFamily="18" charset="0"/>
              </a:defRPr>
            </a:lvl1pPr>
          </a:lstStyle>
          <a:p>
            <a:pPr algn="r"/>
            <a:r>
              <a:rPr lang="es-MX" altLang="es-MX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Total of persons detected HIV positive at </a:t>
            </a:r>
            <a:endParaRPr lang="es-MX" altLang="es-MX" sz="20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es-MX" altLang="es-MX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Condesa </a:t>
            </a:r>
            <a:r>
              <a:rPr lang="es-MX" altLang="es-MX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Specialized </a:t>
            </a:r>
            <a:r>
              <a:rPr lang="es-MX" altLang="es-MX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Clinics, 2011 </a:t>
            </a:r>
            <a:r>
              <a:rPr lang="es-MX" altLang="es-MX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es-MX" altLang="es-MX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2018</a:t>
            </a:r>
            <a:endParaRPr lang="es-MX" altLang="es-MX" sz="20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BCCAFCC-B320-461F-81FF-3CD5B1300F1A}"/>
              </a:ext>
            </a:extLst>
          </p:cNvPr>
          <p:cNvSpPr txBox="1"/>
          <p:nvPr/>
        </p:nvSpPr>
        <p:spPr>
          <a:xfrm>
            <a:off x="722297" y="90599"/>
            <a:ext cx="6685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b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s-MX" sz="2000" dirty="0" err="1"/>
              <a:t>Proportion</a:t>
            </a:r>
            <a:r>
              <a:rPr lang="es-MX" sz="2000" dirty="0"/>
              <a:t> of HIV positive </a:t>
            </a:r>
            <a:r>
              <a:rPr lang="es-MX" sz="2000" dirty="0" err="1"/>
              <a:t>tests</a:t>
            </a:r>
            <a:endParaRPr lang="es-MX" sz="2000" dirty="0"/>
          </a:p>
          <a:p>
            <a:r>
              <a:rPr lang="es-MX" altLang="es-MX" sz="2000" dirty="0"/>
              <a:t>2012 - 2018</a:t>
            </a:r>
          </a:p>
          <a:p>
            <a:pPr>
              <a:defRPr/>
            </a:pPr>
            <a:r>
              <a:rPr lang="es-MX" sz="1600" b="0" dirty="0">
                <a:latin typeface="Rockwell" panose="02060603020205020403" pitchFamily="18" charset="0"/>
              </a:rPr>
              <a:t>Clínicas Especializadas </a:t>
            </a:r>
            <a:r>
              <a:rPr lang="es-MX" sz="1600" b="0" dirty="0" smtClean="0">
                <a:latin typeface="Rockwell" panose="02060603020205020403" pitchFamily="18" charset="0"/>
              </a:rPr>
              <a:t>Condesa</a:t>
            </a:r>
            <a:endParaRPr lang="es-MX" sz="1600" b="0" dirty="0">
              <a:latin typeface="Rockwell" panose="02060603020205020403" pitchFamily="18" charset="0"/>
            </a:endParaRPr>
          </a:p>
        </p:txBody>
      </p:sp>
      <p:graphicFrame>
        <p:nvGraphicFramePr>
          <p:cNvPr id="7" name="3 Marcador de contenido">
            <a:extLst>
              <a:ext uri="{FF2B5EF4-FFF2-40B4-BE49-F238E27FC236}">
                <a16:creationId xmlns:a16="http://schemas.microsoft.com/office/drawing/2014/main" id="{E216A77B-0E0D-4415-843F-1337829E81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960442"/>
              </p:ext>
            </p:extLst>
          </p:nvPr>
        </p:nvGraphicFramePr>
        <p:xfrm>
          <a:off x="276934" y="1415622"/>
          <a:ext cx="8907722" cy="474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DA5CC6A-FA14-44D7-918A-107A27EEC82D}"/>
              </a:ext>
            </a:extLst>
          </p:cNvPr>
          <p:cNvSpPr txBox="1"/>
          <p:nvPr/>
        </p:nvSpPr>
        <p:spPr>
          <a:xfrm>
            <a:off x="814388" y="159706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5087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867192502"/>
              </p:ext>
            </p:extLst>
          </p:nvPr>
        </p:nvGraphicFramePr>
        <p:xfrm>
          <a:off x="440270" y="1117604"/>
          <a:ext cx="8263467" cy="38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610108" y="1881694"/>
            <a:ext cx="811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25,416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10108" y="2953849"/>
            <a:ext cx="811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10,090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07742" y="4046471"/>
            <a:ext cx="674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384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041252" y="3774718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FF14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17.2%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750998" y="2615295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FF14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2.6%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385490" y="1571796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dirty="0">
                <a:solidFill>
                  <a:srgbClr val="FF149B"/>
                </a:solidFill>
                <a:latin typeface="Arial"/>
              </a:rPr>
              <a:t>15.3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FF14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883535" y="1821316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dirty="0">
                <a:solidFill>
                  <a:srgbClr val="808080"/>
                </a:solidFill>
                <a:latin typeface="Arial"/>
              </a:rPr>
              <a:t>84</a:t>
            </a:r>
            <a:r>
              <a:rPr lang="es-MX" sz="1600" b="1" noProof="0" dirty="0">
                <a:solidFill>
                  <a:srgbClr val="808080"/>
                </a:solidFill>
                <a:latin typeface="Arial"/>
              </a:rPr>
              <a:t>.7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694092" y="2853326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97.4%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041251" y="4046471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82.8%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40266" y="6417334"/>
            <a:ext cx="73880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Fuente: Sistemas de información.</a:t>
            </a:r>
            <a:r>
              <a:rPr kumimoji="0" lang="es-MX" sz="800" b="0" i="1" u="none" strike="noStrike" kern="1200" cap="none" spc="0" normalizeH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Sistema del Laboratorio Especializado Enero a Diciembre de 2018</a:t>
            </a:r>
            <a:endParaRPr kumimoji="0" lang="es-ES" sz="8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3A535A9D-8131-412C-AC65-33922968F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499379"/>
              </p:ext>
            </p:extLst>
          </p:nvPr>
        </p:nvGraphicFramePr>
        <p:xfrm>
          <a:off x="1213187" y="5088089"/>
          <a:ext cx="6712694" cy="79057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76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Negatives</a:t>
                      </a:r>
                      <a:endParaRPr lang="es-MX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Positives</a:t>
                      </a:r>
                      <a:endParaRPr lang="es-MX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% </a:t>
                      </a:r>
                      <a:r>
                        <a:rPr lang="es-MX" sz="14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HIV</a:t>
                      </a:r>
                      <a:r>
                        <a:rPr lang="es-MX" sz="1400" u="none" strike="noStrike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+</a:t>
                      </a:r>
                      <a:endParaRPr lang="es-MX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 err="1" smtClean="0">
                          <a:effectLst/>
                        </a:rPr>
                        <a:t>Number</a:t>
                      </a:r>
                      <a:r>
                        <a:rPr lang="es-MX" sz="1400" b="0" u="none" strike="noStrike" dirty="0" smtClean="0">
                          <a:effectLst/>
                        </a:rPr>
                        <a:t> of </a:t>
                      </a:r>
                      <a:r>
                        <a:rPr lang="es-MX" sz="1400" b="0" u="none" strike="noStrike" dirty="0" err="1" smtClean="0">
                          <a:effectLst/>
                        </a:rPr>
                        <a:t>tests</a:t>
                      </a:r>
                      <a:endParaRPr lang="es-MX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31,661</a:t>
                      </a:r>
                      <a:endParaRPr lang="es-MX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4,229</a:t>
                      </a:r>
                      <a:endParaRPr lang="es-MX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35,890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u="none" strike="noStrike" dirty="0">
                          <a:effectLst/>
                        </a:rPr>
                        <a:t>11.8%</a:t>
                      </a:r>
                      <a:endParaRPr lang="es-MX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es-MX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MX" sz="14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persons</a:t>
                      </a:r>
                      <a:endParaRPr lang="es-MX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25,523</a:t>
                      </a:r>
                      <a:endParaRPr lang="es-MX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4,146</a:t>
                      </a:r>
                      <a:endParaRPr lang="es-MX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29,669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</a:rPr>
                        <a:t>14.0%</a:t>
                      </a:r>
                      <a:endParaRPr lang="es-MX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18827F02-BB44-4D37-AC5E-267572A21396}"/>
              </a:ext>
            </a:extLst>
          </p:cNvPr>
          <p:cNvSpPr txBox="1"/>
          <p:nvPr/>
        </p:nvSpPr>
        <p:spPr>
          <a:xfrm>
            <a:off x="729533" y="87343"/>
            <a:ext cx="6756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Cambria" panose="02040503050406030204" pitchFamily="18" charset="0"/>
              </a:defRPr>
            </a:lvl1pPr>
          </a:lstStyle>
          <a:p>
            <a:pPr lvl="0">
              <a:defRPr/>
            </a:pPr>
            <a:r>
              <a:rPr lang="es-MX" sz="2000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HIV </a:t>
            </a:r>
            <a:r>
              <a:rPr lang="es-MX" sz="2000" dirty="0" err="1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tests</a:t>
            </a:r>
            <a:r>
              <a:rPr lang="es-MX" sz="2000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 </a:t>
            </a:r>
            <a:r>
              <a:rPr lang="es-MX" sz="2000" dirty="0" err="1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performed</a:t>
            </a:r>
            <a:r>
              <a:rPr lang="es-MX" sz="2000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 </a:t>
            </a:r>
            <a:r>
              <a:rPr lang="es-MX" sz="2000" dirty="0" err="1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by</a:t>
            </a:r>
            <a:r>
              <a:rPr lang="es-MX" sz="2000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 </a:t>
            </a:r>
            <a:r>
              <a:rPr lang="es-MX" sz="2000" dirty="0" err="1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gender</a:t>
            </a:r>
            <a:r>
              <a:rPr lang="es-MX" sz="2000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 at Condesa and Condesa Iztapalapa </a:t>
            </a:r>
            <a:r>
              <a:rPr lang="es-MX" sz="2000" dirty="0" err="1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Clinics</a:t>
            </a:r>
            <a:r>
              <a:rPr lang="es-MX" sz="2000" dirty="0">
                <a:solidFill>
                  <a:schemeClr val="accent4">
                    <a:lumMod val="75000"/>
                  </a:schemeClr>
                </a:solidFill>
                <a:latin typeface="Century Gothic"/>
              </a:rPr>
              <a:t> </a:t>
            </a:r>
            <a:endParaRPr lang="es-MX" sz="2000" dirty="0" smtClean="0">
              <a:solidFill>
                <a:schemeClr val="accent4">
                  <a:lumMod val="75000"/>
                </a:schemeClr>
              </a:solidFill>
              <a:latin typeface="Century Gothic"/>
            </a:endParaRPr>
          </a:p>
          <a:p>
            <a:pPr lvl="0"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Rockwell" panose="02060603020205020403" pitchFamily="18" charset="0"/>
              </a:rPr>
              <a:t>Clínicas Especializadas </a:t>
            </a:r>
            <a:r>
              <a:rPr lang="es-MX" b="0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Condesa - 2018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 txBox="1">
            <a:spLocks/>
          </p:cNvSpPr>
          <p:nvPr/>
        </p:nvSpPr>
        <p:spPr bwMode="auto">
          <a:xfrm>
            <a:off x="1592916" y="268678"/>
            <a:ext cx="5903912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altLang="en-US" sz="2000" dirty="0" smtClean="0"/>
              <a:t>HIV Prevalences in MARPs</a:t>
            </a:r>
            <a:endParaRPr lang="es-MX" altLang="en-US" sz="2000" dirty="0"/>
          </a:p>
          <a:p>
            <a:r>
              <a:rPr lang="es-MX" altLang="en-US" sz="2000" dirty="0"/>
              <a:t>Condesa Clinics</a:t>
            </a:r>
          </a:p>
        </p:txBody>
      </p:sp>
      <p:sp>
        <p:nvSpPr>
          <p:cNvPr id="36877" name="8 CuadroTexto"/>
          <p:cNvSpPr txBox="1">
            <a:spLocks noChangeArrowheads="1"/>
          </p:cNvSpPr>
          <p:nvPr/>
        </p:nvSpPr>
        <p:spPr bwMode="auto">
          <a:xfrm>
            <a:off x="885825" y="5956300"/>
            <a:ext cx="7758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altLang="en-US" sz="800" i="1">
                <a:solidFill>
                  <a:srgbClr val="7F7F7F"/>
                </a:solidFill>
                <a:latin typeface="Calibri" pitchFamily="34" charset="0"/>
              </a:rPr>
              <a:t>*Prevalence of project “Ponte a Prueba” 2010-2014.</a:t>
            </a:r>
          </a:p>
          <a:p>
            <a:r>
              <a:rPr lang="es-MX" altLang="en-US" sz="800" i="1">
                <a:solidFill>
                  <a:srgbClr val="7F7F7F"/>
                </a:solidFill>
                <a:latin typeface="Calibri" pitchFamily="34" charset="0"/>
              </a:rPr>
              <a:t>** Seroprevalence of Mexican population 15 through 49 years: results from Ensanut 2012. Artículo revista Salud Pública de México / vol. 56, no. 4, julio-agosto de 2014</a:t>
            </a:r>
            <a:br>
              <a:rPr lang="es-MX" altLang="en-US" sz="800" i="1">
                <a:solidFill>
                  <a:srgbClr val="7F7F7F"/>
                </a:solidFill>
                <a:latin typeface="Calibri" pitchFamily="34" charset="0"/>
              </a:rPr>
            </a:br>
            <a:r>
              <a:rPr lang="es-MX" altLang="en-US" sz="800" i="1">
                <a:solidFill>
                  <a:srgbClr val="7F7F7F"/>
                </a:solidFill>
                <a:latin typeface="Calibri" pitchFamily="34" charset="0"/>
              </a:rPr>
              <a:t>*** Prevalences of Departmental Unit of Specific Programs</a:t>
            </a:r>
            <a:endParaRPr lang="es-ES" altLang="en-US" sz="800" i="1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46052"/>
              </p:ext>
            </p:extLst>
          </p:nvPr>
        </p:nvGraphicFramePr>
        <p:xfrm>
          <a:off x="914400" y="1138238"/>
          <a:ext cx="7443297" cy="4851852"/>
        </p:xfrm>
        <a:graphic>
          <a:graphicData uri="http://schemas.openxmlformats.org/drawingml/2006/table">
            <a:tbl>
              <a:tblPr/>
              <a:tblGrid>
                <a:gridCol w="5573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Population</a:t>
                      </a:r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Group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4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HIV </a:t>
                      </a:r>
                      <a:r>
                        <a:rPr lang="es-MX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Prevalence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Transgender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Women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n= </a:t>
                      </a:r>
                      <a:r>
                        <a:rPr lang="es-MX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1,300</a:t>
                      </a:r>
                      <a:endParaRPr lang="es-MX" sz="16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Male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Sex </a:t>
                      </a:r>
                      <a:r>
                        <a:rPr lang="es-MX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Workers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n= 627</a:t>
                      </a: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MSM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n= 15,547</a:t>
                      </a: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Females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partners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of HIV+</a:t>
                      </a:r>
                      <a:r>
                        <a:rPr lang="es-MX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n= 7,110</a:t>
                      </a: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Male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Prisoners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n= 33,000</a:t>
                      </a: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Female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Prisoners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1.10%</a:t>
                      </a: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n= 3,000</a:t>
                      </a: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Pregnant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Women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CDMX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0.22%</a:t>
                      </a: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Subway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Clinics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= 6,096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Health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Clinics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n= 8,173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tests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done </a:t>
                      </a:r>
                      <a:r>
                        <a:rPr lang="es-MX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r>
                        <a:rPr lang="es-MX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= 14,269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Drug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MX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Users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***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n=1,615</a:t>
                      </a:r>
                    </a:p>
                  </a:txBody>
                  <a:tcPr marL="9427" marR="9427" marT="94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30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35657" y="174228"/>
            <a:ext cx="6984984" cy="646331"/>
          </a:xfrm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</a:rPr>
              <a:t>HIV testing in men</a:t>
            </a: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  <a:t/>
            </a:r>
            <a:b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rPr>
            </a:br>
            <a:r>
              <a:rPr lang="es-MX" sz="1600" dirty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Clínicas Especializadas Condesa </a:t>
            </a:r>
            <a:r>
              <a:rPr lang="es-MX" sz="1600" dirty="0" smtClean="0">
                <a:solidFill>
                  <a:schemeClr val="accent4">
                    <a:lumMod val="75000"/>
                  </a:schemeClr>
                </a:solidFill>
                <a:latin typeface="Rockwell" panose="02060603020205020403" pitchFamily="18" charset="0"/>
              </a:rPr>
              <a:t>- 2018</a:t>
            </a:r>
            <a:endParaRPr lang="es-MX" sz="2000" dirty="0">
              <a:solidFill>
                <a:schemeClr val="accent4">
                  <a:lumMod val="75000"/>
                </a:schemeClr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C763998-94FD-4C59-9862-C48A78EDB193}"/>
              </a:ext>
            </a:extLst>
          </p:cNvPr>
          <p:cNvGrpSpPr/>
          <p:nvPr/>
        </p:nvGrpSpPr>
        <p:grpSpPr>
          <a:xfrm>
            <a:off x="189983" y="1078784"/>
            <a:ext cx="8799849" cy="5185990"/>
            <a:chOff x="189983" y="1078784"/>
            <a:chExt cx="8799849" cy="5185990"/>
          </a:xfrm>
        </p:grpSpPr>
        <p:graphicFrame>
          <p:nvGraphicFramePr>
            <p:cNvPr id="8" name="Gráfico 7"/>
            <p:cNvGraphicFramePr/>
            <p:nvPr>
              <p:extLst>
                <p:ext uri="{D42A27DB-BD31-4B8C-83A1-F6EECF244321}">
                  <p14:modId xmlns:p14="http://schemas.microsoft.com/office/powerpoint/2010/main" val="332887365"/>
                </p:ext>
              </p:extLst>
            </p:nvPr>
          </p:nvGraphicFramePr>
          <p:xfrm>
            <a:off x="189983" y="1289049"/>
            <a:ext cx="8799849" cy="4975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Rectángulo 12"/>
            <p:cNvSpPr/>
            <p:nvPr/>
          </p:nvSpPr>
          <p:spPr>
            <a:xfrm>
              <a:off x="5074933" y="1078784"/>
              <a:ext cx="1479924" cy="5539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"/>
              <a:r>
                <a:rPr lang="es-MX" b="1" dirty="0">
                  <a:solidFill>
                    <a:srgbClr val="766F54">
                      <a:lumMod val="75000"/>
                    </a:srgbClr>
                  </a:solidFill>
                  <a:latin typeface="Rockwell" panose="02060603020205020403" pitchFamily="18" charset="0"/>
                </a:rPr>
                <a:t>n= 20,465</a:t>
              </a:r>
            </a:p>
            <a:p>
              <a:pPr algn="ctr" fontAlgn="b"/>
              <a:r>
                <a:rPr lang="es-MX" sz="1200" dirty="0" err="1" smtClean="0">
                  <a:solidFill>
                    <a:srgbClr val="000000"/>
                  </a:solidFill>
                  <a:latin typeface="Rockwell" panose="02060603020205020403" pitchFamily="18" charset="0"/>
                  <a:ea typeface="Arial Unicode MS" panose="020B0604020202020204" pitchFamily="34" charset="-128"/>
                </a:rPr>
                <a:t>Men</a:t>
              </a:r>
              <a:endParaRPr lang="es-MX" sz="1200" dirty="0">
                <a:solidFill>
                  <a:srgbClr val="000000"/>
                </a:solidFill>
                <a:latin typeface="Rockwell" panose="020606030202050204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052102" y="3084509"/>
              <a:ext cx="1212953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es-MX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VIH+</a:t>
              </a:r>
            </a:p>
            <a:p>
              <a:pPr algn="ctr" fontAlgn="ctr"/>
              <a:r>
                <a:rPr lang="es-MX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15.2%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4779920" y="3084509"/>
              <a:ext cx="1212953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es-MX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VIH+</a:t>
              </a:r>
            </a:p>
            <a:p>
              <a:pPr algn="ctr" fontAlgn="ctr"/>
              <a:r>
                <a:rPr lang="es-MX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18.8%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7454817" y="3070218"/>
              <a:ext cx="1212953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es-MX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VIH+</a:t>
              </a:r>
            </a:p>
            <a:p>
              <a:pPr algn="ctr" fontAlgn="ctr"/>
              <a:r>
                <a:rPr lang="es-MX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23.5%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DF075CC-D8D3-43F3-A2E1-2471174DB7F5}"/>
                </a:ext>
              </a:extLst>
            </p:cNvPr>
            <p:cNvSpPr/>
            <p:nvPr/>
          </p:nvSpPr>
          <p:spPr>
            <a:xfrm>
              <a:off x="1705759" y="5505196"/>
              <a:ext cx="121295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s-MX" sz="1600" b="1" dirty="0">
                  <a:solidFill>
                    <a:srgbClr val="766F54">
                      <a:lumMod val="75000"/>
                    </a:srgbClr>
                  </a:solidFill>
                  <a:latin typeface="Rockwell" panose="02060603020205020403" pitchFamily="18" charset="0"/>
                </a:rPr>
                <a:t>39.1%</a:t>
              </a:r>
              <a:endParaRPr lang="es-MX" sz="1100" dirty="0">
                <a:solidFill>
                  <a:srgbClr val="000000"/>
                </a:solidFill>
                <a:latin typeface="Rockwell" panose="020606030202050204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FA134FD-BAA0-4F89-8BDE-5C45A7D13662}"/>
                </a:ext>
              </a:extLst>
            </p:cNvPr>
            <p:cNvSpPr/>
            <p:nvPr/>
          </p:nvSpPr>
          <p:spPr>
            <a:xfrm>
              <a:off x="4283964" y="5505196"/>
              <a:ext cx="121295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s-MX" sz="1600" b="1" dirty="0">
                  <a:solidFill>
                    <a:srgbClr val="766F54">
                      <a:lumMod val="75000"/>
                    </a:srgbClr>
                  </a:solidFill>
                  <a:latin typeface="Rockwell" panose="02060603020205020403" pitchFamily="18" charset="0"/>
                </a:rPr>
                <a:t>33.5%</a:t>
              </a:r>
              <a:endParaRPr lang="es-MX" sz="1100" dirty="0">
                <a:solidFill>
                  <a:srgbClr val="000000"/>
                </a:solidFill>
                <a:latin typeface="Rockwell" panose="02060603020205020403" pitchFamily="18" charset="0"/>
                <a:ea typeface="Arial Unicode MS" panose="020B0604020202020204" pitchFamily="34" charset="-128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DF3CAEF-6DFA-4516-9360-0A3F411B7C31}"/>
                </a:ext>
              </a:extLst>
            </p:cNvPr>
            <p:cNvSpPr/>
            <p:nvPr/>
          </p:nvSpPr>
          <p:spPr>
            <a:xfrm>
              <a:off x="6922625" y="5505196"/>
              <a:ext cx="121295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s-MX" sz="1600" b="1" dirty="0">
                  <a:solidFill>
                    <a:srgbClr val="766F54">
                      <a:lumMod val="75000"/>
                    </a:srgbClr>
                  </a:solidFill>
                  <a:latin typeface="Rockwell" panose="02060603020205020403" pitchFamily="18" charset="0"/>
                </a:rPr>
                <a:t>27.3%</a:t>
              </a:r>
              <a:endParaRPr lang="es-MX" sz="1100" dirty="0">
                <a:solidFill>
                  <a:srgbClr val="000000"/>
                </a:solidFill>
                <a:latin typeface="Rockwell" panose="02060603020205020403" pitchFamily="18" charset="0"/>
                <a:ea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2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55182"/>
              </p:ext>
            </p:extLst>
          </p:nvPr>
        </p:nvGraphicFramePr>
        <p:xfrm>
          <a:off x="1041400" y="1520825"/>
          <a:ext cx="7694613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0" name="CuadroTexto 2"/>
          <p:cNvSpPr txBox="1">
            <a:spLocks noChangeArrowheads="1"/>
          </p:cNvSpPr>
          <p:nvPr/>
        </p:nvSpPr>
        <p:spPr bwMode="auto">
          <a:xfrm>
            <a:off x="2096408" y="3189477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 dirty="0"/>
              <a:t>5.9%</a:t>
            </a:r>
          </a:p>
        </p:txBody>
      </p:sp>
      <p:sp>
        <p:nvSpPr>
          <p:cNvPr id="22531" name="CuadroTexto 3"/>
          <p:cNvSpPr txBox="1">
            <a:spLocks noChangeArrowheads="1"/>
          </p:cNvSpPr>
          <p:nvPr/>
        </p:nvSpPr>
        <p:spPr bwMode="auto">
          <a:xfrm>
            <a:off x="3323267" y="1702091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 dirty="0"/>
              <a:t>9.5%</a:t>
            </a:r>
          </a:p>
        </p:txBody>
      </p:sp>
      <p:sp>
        <p:nvSpPr>
          <p:cNvPr id="22532" name="CuadroTexto 4"/>
          <p:cNvSpPr txBox="1">
            <a:spLocks noChangeArrowheads="1"/>
          </p:cNvSpPr>
          <p:nvPr/>
        </p:nvSpPr>
        <p:spPr bwMode="auto">
          <a:xfrm>
            <a:off x="4222750" y="53228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/>
              <a:t>0.66%</a:t>
            </a:r>
          </a:p>
        </p:txBody>
      </p:sp>
      <p:sp>
        <p:nvSpPr>
          <p:cNvPr id="22533" name="CuadroTexto 5"/>
          <p:cNvSpPr txBox="1">
            <a:spLocks noChangeArrowheads="1"/>
          </p:cNvSpPr>
          <p:nvPr/>
        </p:nvSpPr>
        <p:spPr bwMode="auto">
          <a:xfrm>
            <a:off x="5616928" y="4328487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800" dirty="0"/>
              <a:t>3%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592916" y="268678"/>
            <a:ext cx="5903912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altLang="en-US" sz="2000" dirty="0" smtClean="0"/>
              <a:t>HIV Prevalence in adolescents</a:t>
            </a:r>
            <a:endParaRPr lang="es-MX" altLang="en-US" sz="2000" dirty="0"/>
          </a:p>
          <a:p>
            <a:r>
              <a:rPr lang="es-MX" altLang="en-US" sz="2000" dirty="0"/>
              <a:t>Condesa Clinics</a:t>
            </a:r>
          </a:p>
        </p:txBody>
      </p:sp>
    </p:spTree>
    <p:extLst>
      <p:ext uri="{BB962C8B-B14F-4D97-AF65-F5344CB8AC3E}">
        <p14:creationId xmlns:p14="http://schemas.microsoft.com/office/powerpoint/2010/main" val="208419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hart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219200"/>
            <a:ext cx="8623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3124200" y="52689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3.89 %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276600" y="44958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3.1 %</a:t>
            </a: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3695700" y="38211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7.7 %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5257800" y="30591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10.6%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7010400" y="23733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12.1%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5829300" y="16875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/>
              <a:t>8.8%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1592916" y="268678"/>
            <a:ext cx="5903912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altLang="en-US" sz="2000" dirty="0" smtClean="0"/>
              <a:t>HIV Prevalence in adolescents by age</a:t>
            </a:r>
            <a:endParaRPr lang="es-MX" altLang="en-US" sz="2000" dirty="0"/>
          </a:p>
          <a:p>
            <a:r>
              <a:rPr lang="es-MX" altLang="en-US" sz="2000" dirty="0"/>
              <a:t>Condesa Clinics</a:t>
            </a:r>
          </a:p>
        </p:txBody>
      </p:sp>
    </p:spTree>
    <p:extLst>
      <p:ext uri="{BB962C8B-B14F-4D97-AF65-F5344CB8AC3E}">
        <p14:creationId xmlns:p14="http://schemas.microsoft.com/office/powerpoint/2010/main" val="36274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xecuti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1850</Words>
  <Application>Microsoft Office PowerPoint</Application>
  <PresentationFormat>On-screen Show (4:3)</PresentationFormat>
  <Paragraphs>661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ＭＳ Ｐゴシック</vt:lpstr>
      <vt:lpstr>ＭＳ Ｐゴシック</vt:lpstr>
      <vt:lpstr>Arial</vt:lpstr>
      <vt:lpstr>Arial Bold</vt:lpstr>
      <vt:lpstr>Arial Unicode MS</vt:lpstr>
      <vt:lpstr>Calibri</vt:lpstr>
      <vt:lpstr>Cambria</vt:lpstr>
      <vt:lpstr>Century Gothic</vt:lpstr>
      <vt:lpstr>Palatino Linotype</vt:lpstr>
      <vt:lpstr>Rockwell</vt:lpstr>
      <vt:lpstr>Univers</vt:lpstr>
      <vt:lpstr>Verdana</vt:lpstr>
      <vt:lpstr>Wingdings</vt:lpstr>
      <vt:lpstr>Wingdings 3</vt:lpstr>
      <vt:lpstr>Espiral</vt:lpstr>
      <vt:lpstr>1_Espiral</vt:lpstr>
      <vt:lpstr>Condesa and Condesa  Iztapalapa Specialized Clinics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HIV testing in men Clínicas Especializadas Condesa - 2018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Foreigners women and men receiving HIV care at the Condesa Specialised Clinics – 06/2018</vt:lpstr>
      <vt:lpstr>Foreigners Voluntary HIV Counselling and Testing (VCT)  01/2017-06/2018</vt:lpstr>
      <vt:lpstr>HIV transmission network Mexico City Metropolitan Area, 2016-2018</vt:lpstr>
      <vt:lpstr>HIV transmission network Mexico City Metropolitan Area, 2016-2018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Respuesta a la Epidemia del VIH/sida de la Ciudad de México</dc:title>
  <dc:creator>Florentino Badial</dc:creator>
  <cp:lastModifiedBy>Media</cp:lastModifiedBy>
  <cp:revision>64</cp:revision>
  <dcterms:created xsi:type="dcterms:W3CDTF">2019-07-17T23:05:18Z</dcterms:created>
  <dcterms:modified xsi:type="dcterms:W3CDTF">2019-07-21T14:16:25Z</dcterms:modified>
</cp:coreProperties>
</file>